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94" r:id="rId2"/>
    <p:sldId id="256" r:id="rId3"/>
    <p:sldId id="292" r:id="rId4"/>
    <p:sldId id="266" r:id="rId5"/>
    <p:sldId id="309" r:id="rId6"/>
    <p:sldId id="268" r:id="rId7"/>
    <p:sldId id="270" r:id="rId8"/>
    <p:sldId id="271" r:id="rId9"/>
    <p:sldId id="275" r:id="rId10"/>
    <p:sldId id="272" r:id="rId11"/>
    <p:sldId id="274" r:id="rId12"/>
    <p:sldId id="304" r:id="rId13"/>
    <p:sldId id="290" r:id="rId14"/>
    <p:sldId id="283" r:id="rId15"/>
    <p:sldId id="277" r:id="rId16"/>
    <p:sldId id="276" r:id="rId17"/>
    <p:sldId id="278" r:id="rId18"/>
    <p:sldId id="279" r:id="rId19"/>
    <p:sldId id="282" r:id="rId20"/>
    <p:sldId id="284" r:id="rId21"/>
    <p:sldId id="289" r:id="rId22"/>
    <p:sldId id="306" r:id="rId23"/>
    <p:sldId id="307" r:id="rId24"/>
    <p:sldId id="303" r:id="rId25"/>
    <p:sldId id="302" r:id="rId26"/>
    <p:sldId id="295" r:id="rId27"/>
    <p:sldId id="296" r:id="rId28"/>
    <p:sldId id="297" r:id="rId29"/>
    <p:sldId id="298" r:id="rId30"/>
    <p:sldId id="301" r:id="rId31"/>
    <p:sldId id="299" r:id="rId32"/>
    <p:sldId id="300" r:id="rId33"/>
    <p:sldId id="293" r:id="rId34"/>
    <p:sldId id="308" r:id="rId35"/>
    <p:sldId id="305" r:id="rId36"/>
    <p:sldId id="31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333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A7883-B5AD-4705-923B-80A0ECDB56DC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CB03-EEA9-48BE-89C9-4D51077AD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9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edspecial.ru/wiki/%D0%98%D1%81%D1%81%D0%BB%D0%B5%D0%B4%D0%BE%D0%B2%D0%B0%D0%BD%D0%B8%D0%B5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medspecial.ru/news/1/21729/" TargetMode="External"/><Relationship Id="rId4" Type="http://schemas.openxmlformats.org/officeDocument/2006/relationships/hyperlink" Target="http://medspecial.ru/news/1/18009/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>
                <a:effectLst/>
              </a:rPr>
              <a:t>Не будь прививок, современные родители должны были бы быть готовыми к тому, что:</a:t>
            </a:r>
          </a:p>
          <a:p>
            <a:r>
              <a:rPr lang="ru-RU" dirty="0">
                <a:effectLst/>
              </a:rPr>
              <a:t>при заражении туберкулезом в 38% случаев ребенок умрет;</a:t>
            </a:r>
          </a:p>
          <a:p>
            <a:r>
              <a:rPr lang="ru-RU" dirty="0">
                <a:effectLst/>
              </a:rPr>
              <a:t>при заражении дифтерией у взрослых в 20% случаев наступит летальный исход, а у детей в – 10% случаев;</a:t>
            </a:r>
          </a:p>
          <a:p>
            <a:r>
              <a:rPr lang="ru-RU" dirty="0">
                <a:effectLst/>
              </a:rPr>
              <a:t>вероятность смерти в случае заражения столбняком – 17-25% (при современных методах лечения), а среди новорожденных летальность достигает 95%;</a:t>
            </a:r>
          </a:p>
          <a:p>
            <a:r>
              <a:rPr lang="ru-RU" dirty="0">
                <a:effectLst/>
              </a:rPr>
              <a:t>в случае заболевания коклюшем в одном из десяти случаев ребенок получит осложнения в виде воспаления легких, в двадцати случаях из тысячи – судороги, в четырёх случаях из тысячи – поражение головного мозга (энцефалопатию);</a:t>
            </a:r>
          </a:p>
          <a:p>
            <a:r>
              <a:rPr lang="ru-RU" dirty="0">
                <a:effectLst/>
              </a:rPr>
              <a:t>вероятность получить осложнения в случае заболеванием кори составляет 30%. Это – слепота, энцефалит, диарея, тяжёлые инфекции дыхательных путей. В одном случае из тысячи ребенок получает осложнение в виде энцефалита;</a:t>
            </a:r>
          </a:p>
          <a:p>
            <a:r>
              <a:rPr lang="ru-RU" dirty="0">
                <a:effectLst/>
              </a:rPr>
              <a:t>в России в 16,9 на 100 000 случаев ребенок в возрасте 0-5 лет может заболеть </a:t>
            </a:r>
            <a:r>
              <a:rPr lang="ru-RU" dirty="0" err="1">
                <a:effectLst/>
              </a:rPr>
              <a:t>Хиб</a:t>
            </a:r>
            <a:r>
              <a:rPr lang="ru-RU" dirty="0">
                <a:effectLst/>
              </a:rPr>
              <a:t>-менингитом (гемофильная инфекция), а летальность при этом заболевании составляет 15-20%;</a:t>
            </a:r>
          </a:p>
          <a:p>
            <a:r>
              <a:rPr lang="ru-RU" dirty="0">
                <a:effectLst/>
              </a:rPr>
              <a:t>наиболее опасное осложнение при заболевании краснухой – краснушный (наподобие коревого) энцефалит (воспаление мозга) – возникает в одном из пяти тысяч случаев;</a:t>
            </a:r>
          </a:p>
          <a:p>
            <a:r>
              <a:rPr lang="ru-RU" dirty="0">
                <a:effectLst/>
              </a:rPr>
              <a:t>в 90% случаев при заболевании краснухой во время беременности вирус будет передан будущему ребенку, и он получит синдром врожденной краснухи на всю оставшуюся жизнь;</a:t>
            </a:r>
          </a:p>
          <a:p>
            <a:r>
              <a:rPr lang="ru-RU" dirty="0">
                <a:effectLst/>
              </a:rPr>
              <a:t>в 15% случаев при заболевании краснухой во время беременности существует угроза выкидыша и рождения мертвого ребенка;</a:t>
            </a:r>
          </a:p>
          <a:p>
            <a:r>
              <a:rPr lang="ru-RU" dirty="0">
                <a:effectLst/>
              </a:rPr>
              <a:t>риск заразиться гепатитом В на протяжении жизни для каждого из нас составляет 20-60%;</a:t>
            </a:r>
          </a:p>
          <a:p>
            <a:r>
              <a:rPr lang="ru-RU" dirty="0">
                <a:effectLst/>
              </a:rPr>
              <a:t>вероятность полного выздоровления от хронического гепатита В очень невысока — около 10%;</a:t>
            </a:r>
          </a:p>
          <a:p>
            <a:r>
              <a:rPr lang="ru-RU" dirty="0">
                <a:effectLst/>
              </a:rPr>
              <a:t>хронический гепатит В развивается у 80-90% детей, инфицированных в течение первого года жизни, и у 30-50% детей, инфицированных в возрасте до шести лет;</a:t>
            </a:r>
          </a:p>
          <a:p>
            <a:r>
              <a:rPr lang="ru-RU" dirty="0">
                <a:effectLst/>
              </a:rPr>
              <a:t>в одном из 200 случаев инфицирования полиомиелитом развивается необратимый паралич (обычно ног). 5-10% из числа таких парализованных людей умирают из-за наступающего паралича дыхательных мышц;</a:t>
            </a:r>
          </a:p>
          <a:p>
            <a:r>
              <a:rPr lang="ru-RU" dirty="0">
                <a:effectLst/>
              </a:rPr>
              <a:t>у 20-30% заболевших свинкой мальчиков-подростков и взрослых мужчин воспаляются яички (орхит), у девушек и женщин в 5% случаев вирус эпидемического паротита поражает яичники (оофорит). в 50% случаев как мужское, так и женское бесплодие обусловлено перенесенным в детстве эпидемическим паротитом;</a:t>
            </a:r>
          </a:p>
          <a:p>
            <a:r>
              <a:rPr lang="ru-RU" dirty="0">
                <a:effectLst/>
              </a:rPr>
              <a:t>в 4% случаев заболевания паротитом ребенок получит осложнение в виде панкреатита;</a:t>
            </a:r>
          </a:p>
          <a:p>
            <a:r>
              <a:rPr lang="ru-RU" dirty="0">
                <a:effectLst/>
              </a:rPr>
              <a:t>вирус эпидемического паротита может вызвать воспаление оболочек головного мозга (менингит) у 1 из 200-5000 заболевших, очень редко в процесс вовлекается ткань головного мозга, и тогда развивается </a:t>
            </a:r>
            <a:r>
              <a:rPr lang="ru-RU" dirty="0" err="1">
                <a:effectLst/>
              </a:rPr>
              <a:t>паротитный</a:t>
            </a:r>
            <a:r>
              <a:rPr lang="ru-RU" dirty="0">
                <a:effectLst/>
              </a:rPr>
              <a:t> энцефалит (воспаление оболочек и вещества головного мозга);</a:t>
            </a:r>
          </a:p>
          <a:p>
            <a:r>
              <a:rPr lang="ru-RU" dirty="0">
                <a:effectLst/>
              </a:rPr>
              <a:t>приобретенная </a:t>
            </a:r>
            <a:r>
              <a:rPr lang="ru-RU" dirty="0" err="1">
                <a:effectLst/>
              </a:rPr>
              <a:t>нейросенсорная</a:t>
            </a:r>
            <a:r>
              <a:rPr lang="ru-RU" dirty="0">
                <a:effectLst/>
              </a:rPr>
              <a:t> глухота, вызванная паротитом, является одной из основных причин глухоты в детстве, которая проявляется у 5 на 100 000 больных паротитом;</a:t>
            </a:r>
          </a:p>
          <a:p>
            <a:r>
              <a:rPr lang="ru-RU" dirty="0">
                <a:effectLst/>
              </a:rPr>
              <a:t>осложнения ветряной оспы возникают с частотой 5-6% и служат поводом для госпитализации. 30% осложнений – это неврологические заболевания, 20% – пневмонии и бронхиты, 45% – местные осложнения, сопровождающиеся образованием рубцов на коже;</a:t>
            </a:r>
          </a:p>
          <a:p>
            <a:r>
              <a:rPr lang="ru-RU" dirty="0">
                <a:effectLst/>
              </a:rPr>
              <a:t>смертность от ветряной оспы – 1 на 60 000 случаев;</a:t>
            </a:r>
          </a:p>
          <a:p>
            <a:r>
              <a:rPr lang="ru-RU" dirty="0">
                <a:effectLst/>
              </a:rPr>
              <a:t>у 10-20% переболевших вирус ветряной оспы пожизненно остается в нервных ганглиях и в дальнейшем вызывает другое заболевание, которое может проявиться в более старшем возрасте – опоясывающий лишай или герпес;</a:t>
            </a:r>
          </a:p>
          <a:p>
            <a:r>
              <a:rPr lang="ru-RU" dirty="0">
                <a:effectLst/>
              </a:rPr>
              <a:t>около 8 на 100 тыс. детей в возрасте до 5 лет при инфицировании пневмококком получат осложнение в виде пневмококкового менингита. Около 83% случаев пневмококкового менингита наблюдаются среди детей в возрасте младше 2-х лет;</a:t>
            </a:r>
          </a:p>
          <a:p>
            <a:r>
              <a:rPr lang="ru-RU" dirty="0">
                <a:effectLst/>
              </a:rPr>
              <a:t>от 8,7% до 52% случаев пневмонии, возникшей от заражения пневмококком, наблюдается среди младенцев в возрасте младше 6 месяцев.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3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BC9-250E-4A17-8C31-11EE2C3B233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3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Важно не смешивать НЯ, характеризующиеся интенсивностью или выраженностью (т.е. тяжелые побочные реакции), с симптомами, представляющими опасность для жизни и здоровья пациента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5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0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3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9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педиатру неясен характер изменений ЦНС, он направляет ребенка к невропатологу для исключения прогрессирующего процесса, после чего он сам принимает решение о проведении вакцинации.</a:t>
            </a:r>
          </a:p>
          <a:p>
            <a:r>
              <a:rPr lang="ru-RU" dirty="0"/>
              <a:t>Стабильные неврологические состояния не несут в себе риска осложнений вакцинации, о чем говорит опыт прививок детей с ДЦП, болезнью Дауна и другими подобными состояниями.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Анемия — нетяжелая, алиментарного генеза не должна быть причиной отвода от прививки, после которой ребенку назначают соответствующее лечение. Тяжелая анемия требует выяснения причины с последующим решением вопроса о времени вакцинации.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9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effectLst/>
                <a:latin typeface="Arial"/>
              </a:rPr>
              <a:t>Вышериск</a:t>
            </a:r>
            <a:r>
              <a:rPr lang="ru-RU" dirty="0">
                <a:effectLst/>
                <a:latin typeface="Arial"/>
              </a:rPr>
              <a:t> поствакцинальных </a:t>
            </a:r>
            <a:r>
              <a:rPr lang="ru-RU" dirty="0" err="1">
                <a:effectLst/>
                <a:latin typeface="Arial"/>
              </a:rPr>
              <a:t>осложнений•Возможность</a:t>
            </a:r>
            <a:r>
              <a:rPr lang="ru-RU" dirty="0">
                <a:effectLst/>
                <a:latin typeface="Arial"/>
              </a:rPr>
              <a:t> обострения фонового </a:t>
            </a:r>
            <a:r>
              <a:rPr lang="ru-RU" dirty="0" err="1">
                <a:effectLst/>
                <a:latin typeface="Arial"/>
              </a:rPr>
              <a:t>заболевания•Возможность</a:t>
            </a:r>
            <a:r>
              <a:rPr lang="ru-RU" dirty="0">
                <a:effectLst/>
                <a:latin typeface="Arial"/>
              </a:rPr>
              <a:t> наслоения различных заболеваний после </a:t>
            </a:r>
            <a:r>
              <a:rPr lang="ru-RU" dirty="0" err="1">
                <a:effectLst/>
                <a:latin typeface="Arial"/>
              </a:rPr>
              <a:t>прививки•Недостаточный</a:t>
            </a:r>
            <a:r>
              <a:rPr lang="ru-RU" dirty="0">
                <a:effectLst/>
                <a:latin typeface="Arial"/>
              </a:rPr>
              <a:t> уровень специфического </a:t>
            </a:r>
            <a:r>
              <a:rPr lang="ru-RU" dirty="0" err="1">
                <a:effectLst/>
                <a:latin typeface="Arial"/>
              </a:rPr>
              <a:t>антителообразования•Быстрая</a:t>
            </a:r>
            <a:r>
              <a:rPr lang="ru-RU" dirty="0">
                <a:effectLst/>
                <a:latin typeface="Arial"/>
              </a:rPr>
              <a:t> утрата </a:t>
            </a:r>
            <a:r>
              <a:rPr lang="ru-RU" dirty="0" err="1">
                <a:effectLst/>
                <a:latin typeface="Arial"/>
              </a:rPr>
              <a:t>протективногоиммунитета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9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Существуют доказательства отсутствия связи между вакцинацией против гепатита В и развитием детского лейкоза. В период 1991-1998 годов, когда уровень вакцинации против гепатита В у американских 2-летних детей возрос с нуля до более чем 80%, соответствующего роста детской лейкемии не наблюдалось. Дополнительные исследования, проведенные во Франции, Германии и Новой Зеландии, не выявили какой-либо связи между вакцинацией против гепатита В или вакцинацией </a:t>
            </a:r>
            <a:r>
              <a:rPr lang="ru-RU" dirty="0" err="1"/>
              <a:t>тиомерсалсодержащими</a:t>
            </a:r>
            <a:r>
              <a:rPr lang="ru-RU" dirty="0"/>
              <a:t> вакцинами и развитием лейкозов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Вакцинация позволяет снизить риск развития некоторых онкологических заболеваний. Так, прививка от вируса папилломы человека (ВПЧ), который вызывает рак шейки матки, уже включена в национальные календари нескольких десятков стран. ВОЗ рекомендует эту прививку и в числе мер для борьбы с неинфекционными заболеваниями во всем мире. В целом, по данным ВОЗ, примерно каждый четвертый случай онкологического заболевания в мире (в странах с низким и средним уровнем дохода) связан с инфекциями, вызывающими рак, гепатит и ВПЧ. Дети, имеющие в анамнезе онкологические заболевания, относятся к «группе риска» заражения инфекционными агентами, в связи с чем они нуждаются в защите от инфекционных болезней в первую очередь.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Тем не менее эксперты не рекомендуют проведение вакцинации на фоне химиолучевой терапии, поскольку иммунный ответ на вакцинацию может быть недостаточным. Пациенты, вакцинированные в течение 2 </a:t>
            </a:r>
            <a:r>
              <a:rPr lang="ru-RU" dirty="0" err="1"/>
              <a:t>нед</a:t>
            </a:r>
            <a:r>
              <a:rPr lang="ru-RU" dirty="0"/>
              <a:t>. до начала или в процессе </a:t>
            </a:r>
            <a:r>
              <a:rPr lang="ru-RU" dirty="0" err="1"/>
              <a:t>иммуносупрессивной</a:t>
            </a:r>
            <a:r>
              <a:rPr lang="ru-RU" dirty="0"/>
              <a:t> терапии, должны рассматриваться как </a:t>
            </a:r>
            <a:r>
              <a:rPr lang="ru-RU" dirty="0" err="1"/>
              <a:t>невакцинированные</a:t>
            </a:r>
            <a:r>
              <a:rPr lang="ru-RU" dirty="0"/>
              <a:t>, и им показана ревакцинация в сроки не ранее 3 мес. от момента окончания терапии.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/>
              <a:t>Вакцинопрофилактика</a:t>
            </a:r>
            <a:r>
              <a:rPr lang="ru-RU" b="1" dirty="0"/>
              <a:t> инфекционных болезней у лиц, контактирующих с пациентами со злокачественными новообразованиями</a:t>
            </a:r>
            <a:r>
              <a:rPr lang="ru-RU" dirty="0"/>
              <a:t>. Для эффективного контроля инфекций у детей со </a:t>
            </a:r>
            <a:r>
              <a:rPr lang="ru-RU" dirty="0" err="1"/>
              <a:t>злокачествеиыми</a:t>
            </a:r>
            <a:r>
              <a:rPr lang="ru-RU" dirty="0"/>
              <a:t> новообразованиями недостаточно только мероприятий, направленных на самого пациента. Чрезвычайно важным является контроль инфекций улиц, непосредственно контактирующих с ребенком, таких как родители и </a:t>
            </a:r>
            <a:r>
              <a:rPr lang="ru-RU" dirty="0" err="1"/>
              <a:t>сиблинги</a:t>
            </a:r>
            <a:r>
              <a:rPr lang="ru-RU" dirty="0"/>
              <a:t>. Лица, контактирующие с больными, должны быть полностью вакцинированы согласно Национальному календарю профилактических прививок. Кроме того, родственникам больного ребенка показана ежегодная вакцинация против гриппа инактивированной вакциной. Рассматриваются возможности вакцинации </a:t>
            </a:r>
            <a:r>
              <a:rPr lang="ru-RU" dirty="0" err="1"/>
              <a:t>серонегативных</a:t>
            </a:r>
            <a:r>
              <a:rPr lang="ru-RU" dirty="0"/>
              <a:t> членов семьи больного против ветряной оспы. 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5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Миф возник в те времена, когда появилась оральная полиомиелитная вакцина, которую ВОЗ стала активно пропагандировать, особенно в развивающихся странах, где был высокий уровень заболеваемости. Иммунизация велась очень интенсивно, и всегда с опаской относившиеся к западным нововведениям люди заподозрили, что с помощью вакцин Запад хочет контролировать рождаемость.</a:t>
            </a:r>
          </a:p>
          <a:p>
            <a:r>
              <a:rPr lang="ru-RU" dirty="0"/>
              <a:t>Сейчас то же самое говорят о вакцине против ВПЧ инфекции, которая передается в том числе половым путем (хотя и не только). Вакцина новая, и эффекта от иммунизации мы еще видеть не можем. Но логика проста: раз половым путем – значит, связано с репродукцией. А почему бы в качестве побочного эффекта ни приплести бесплодие? Вот только подтверждений этому нет никаких. </a:t>
            </a:r>
          </a:p>
          <a:p>
            <a:br>
              <a:rPr lang="ru-RU" dirty="0"/>
            </a:br>
            <a:r>
              <a:rPr lang="ru-RU" dirty="0"/>
              <a:t>Адъюванты (вещества в вакцинах, которые нужны для усиления иммунного ответа), подтвердили свою безопасность. Были проведены исследования по оценке репродуктивной функции и влиянию на эмбрион. Более того, вакцинация от эпидемического паротита позволяет предупредить развитие орхита (воспаления яичка), который часто приводит к необратимому бесплодию у мужчин. А вакцинация от вируса папилломы человека позволяет сохранить репродуктивное здоровье женщин, предупреждая развитие рака шейки матки.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8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реди</a:t>
            </a:r>
            <a:r>
              <a:rPr lang="ru-RU" dirty="0"/>
              <a:t> противников прививок есть мнение, что алюминий проникает в мозг, приводит к деменции (слабоумию), рассеянному склерозу, подкожные узелки после прививки не проходят годами, развиваются хронические миалгии (боли в мышцах). </a:t>
            </a:r>
          </a:p>
          <a:p>
            <a:r>
              <a:rPr lang="ru-RU" dirty="0"/>
              <a:t>На самом деле алюминий - один из наиболее часто встречаемых металлов в природе. Он постоянно присутствует в воздухе, пищевых продуктах, а также напитках. Грудные дети больше получают алюминия через грудное молоко матери или смесь, чем через прививку. </a:t>
            </a:r>
          </a:p>
          <a:p>
            <a:r>
              <a:rPr lang="ru-RU" dirty="0"/>
              <a:t>Алюминий, используемый в вакцинах, служит для улучшения иммунного ответа. Его использование позволяет снизить дозу вакцинального антигена и широко применяется в иммунологии более 70-ти лет. Большая часть алюминия, попадающего в организм, быстро удаляется, не вызывая побочных эффектов со стороны костно-мышечной или нервной систем. Сообщения о возможной связи вакцинации с рассеянным склерозом не остались не замеченными: этот вопрос тщательно изучила Комиссия по наблюдению за побочными действиями лекарств Всемирной Организации Здравоохранения (ВОЗ). И ещё в 1997 году были получены первые результаты исследования методом «случай – контроль», проведенные в Париже и Бордо. Они показали, что повышение риска развития эпизода рассеянного склероза после вакцинации против гепатита В недостоверно. Аналогичное исследование было предпринято и в Великобритании. Они дали сходные результаты - риск развития рассеянного склероза после этой прививки оказался также недостоверным.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62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Немало толков и пересудов вызвала нашумевшая публикация английского доктора </a:t>
            </a:r>
            <a:r>
              <a:rPr lang="ru-RU" dirty="0" err="1"/>
              <a:t>Уэйкфилда</a:t>
            </a:r>
            <a:r>
              <a:rPr lang="ru-RU" dirty="0"/>
              <a:t> о том, что комбинированные вакцины против кори, паротита </a:t>
            </a:r>
            <a:r>
              <a:rPr lang="ru-RU" dirty="0" err="1"/>
              <a:t>икраснухи</a:t>
            </a:r>
            <a:r>
              <a:rPr lang="ru-RU" dirty="0"/>
              <a:t> (MMR-вакцины) вызывают аутизм. Федеральный суд США поставил точку в многолетнем медицинском споре, признав, что причина аутизма остается неизвестной, и нет оснований связывать его возникновение с вакцинацией детей против детских инфекционных заболеваний. Надо сказать, что в условиях любой массовой вакцинации естественно ожидать жалобы на ее связь со многими заболеваниями. ВОЗ и национальные службы вакцинации уделяют серьезное внимание всем сообщениям о необычных реакциях (или, как их называют, событиях), связанных, хотя бы по времени возникновения, с вакцинацией.</a:t>
            </a:r>
          </a:p>
          <a:p>
            <a:r>
              <a:rPr lang="ru-RU" dirty="0"/>
              <a:t>В дальнейшем результаты данного </a:t>
            </a:r>
            <a:r>
              <a:rPr lang="ru-RU" dirty="0">
                <a:hlinkClick r:id="rId3" tooltip="Исследование"/>
              </a:rPr>
              <a:t>исследования</a:t>
            </a:r>
            <a:r>
              <a:rPr lang="ru-RU" dirty="0"/>
              <a:t> распространились не только в профессиональной среде, но и в </a:t>
            </a:r>
            <a:r>
              <a:rPr lang="ru-RU" dirty="0" err="1"/>
              <a:t>в</a:t>
            </a:r>
            <a:r>
              <a:rPr lang="ru-RU" dirty="0"/>
              <a:t> обычные СМИ, включая т.н. желтую прессу, где связь аутизма и прививок была подана, как неоспоримо доказанный факт. На этой работе и строятся все дальнейшие попытки связать аутизм и прививки. </a:t>
            </a:r>
          </a:p>
          <a:p>
            <a:r>
              <a:rPr lang="ru-RU" dirty="0"/>
              <a:t>В 2010 году выяснилось, что мало того, что работа </a:t>
            </a:r>
            <a:r>
              <a:rPr lang="ru-RU" b="1" dirty="0" err="1">
                <a:hlinkClick r:id="rId4"/>
              </a:rPr>
              <a:t>Вакцинопрофилактика</a:t>
            </a:r>
            <a:r>
              <a:rPr lang="ru-RU" b="1" dirty="0">
                <a:hlinkClick r:id="rId4"/>
              </a:rPr>
              <a:t> и тревога родителей. Интервью с Полом </a:t>
            </a:r>
            <a:r>
              <a:rPr lang="ru-RU" b="1" dirty="0" err="1">
                <a:hlinkClick r:id="rId4"/>
              </a:rPr>
              <a:t>Оффитом</a:t>
            </a:r>
            <a:r>
              <a:rPr lang="ru-RU" b="1" dirty="0">
                <a:hlinkClick r:id="rId4"/>
              </a:rPr>
              <a:t>. </a:t>
            </a:r>
          </a:p>
          <a:p>
            <a:r>
              <a:rPr lang="ru-RU" dirty="0">
                <a:hlinkClick r:id="rId4"/>
              </a:rPr>
              <a:t>Пол </a:t>
            </a:r>
            <a:r>
              <a:rPr lang="ru-RU" dirty="0" err="1">
                <a:hlinkClick r:id="rId4"/>
              </a:rPr>
              <a:t>Оффит</a:t>
            </a:r>
            <a:r>
              <a:rPr lang="ru-RU" dirty="0">
                <a:hlinkClick r:id="rId4"/>
              </a:rPr>
              <a:t> (</a:t>
            </a:r>
            <a:r>
              <a:rPr lang="ru-RU" dirty="0" err="1">
                <a:hlinkClick r:id="rId4"/>
              </a:rPr>
              <a:t>Paul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A.Offit</a:t>
            </a:r>
            <a:r>
              <a:rPr lang="ru-RU" dirty="0">
                <a:hlinkClick r:id="rId4"/>
              </a:rPr>
              <a:t>) - американский педиатр, </a:t>
            </a:r>
            <a:r>
              <a:rPr lang="ru-RU" dirty="0" err="1">
                <a:hlinkClick r:id="rId4"/>
              </a:rPr>
              <a:t>специализир</a:t>
            </a:r>
            <a:r>
              <a:rPr lang="ru-RU" dirty="0">
                <a:hlinkClick r:id="rId4"/>
              </a:rPr>
              <a:t>...</a:t>
            </a:r>
          </a:p>
          <a:p>
            <a:r>
              <a:rPr lang="ru-RU" dirty="0" err="1"/>
              <a:t>Wakefield</a:t>
            </a:r>
            <a:r>
              <a:rPr lang="ru-RU" dirty="0"/>
              <a:t> AJ, </a:t>
            </a:r>
            <a:r>
              <a:rPr lang="ru-RU" dirty="0" err="1"/>
              <a:t>Murch</a:t>
            </a:r>
            <a:r>
              <a:rPr lang="ru-RU" dirty="0"/>
              <a:t> SH, </a:t>
            </a:r>
            <a:r>
              <a:rPr lang="ru-RU" dirty="0" err="1"/>
              <a:t>Anthony</a:t>
            </a:r>
            <a:r>
              <a:rPr lang="ru-RU" dirty="0"/>
              <a:t> A,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Ileal-lymphoid-nodular</a:t>
            </a:r>
            <a:r>
              <a:rPr lang="ru-RU" dirty="0"/>
              <a:t> </a:t>
            </a:r>
            <a:r>
              <a:rPr lang="ru-RU" dirty="0" err="1"/>
              <a:t>hyperplasia</a:t>
            </a:r>
            <a:r>
              <a:rPr lang="ru-RU" dirty="0"/>
              <a:t>, </a:t>
            </a:r>
            <a:r>
              <a:rPr lang="ru-RU" dirty="0" err="1"/>
              <a:t>non-specific</a:t>
            </a:r>
            <a:r>
              <a:rPr lang="ru-RU" dirty="0"/>
              <a:t> </a:t>
            </a:r>
            <a:r>
              <a:rPr lang="ru-RU" dirty="0" err="1"/>
              <a:t>colitis</a:t>
            </a:r>
            <a:r>
              <a:rPr lang="ru-RU" dirty="0"/>
              <a:t>,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pervasive</a:t>
            </a:r>
            <a:r>
              <a:rPr lang="ru-RU" dirty="0"/>
              <a:t> </a:t>
            </a:r>
            <a:r>
              <a:rPr lang="ru-RU" dirty="0" err="1"/>
              <a:t>developmental</a:t>
            </a:r>
            <a:r>
              <a:rPr lang="ru-RU" dirty="0"/>
              <a:t> </a:t>
            </a:r>
            <a:r>
              <a:rPr lang="ru-RU" dirty="0" err="1"/>
              <a:t>disorder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children</a:t>
            </a:r>
            <a:r>
              <a:rPr lang="ru-RU" dirty="0"/>
              <a:t>. </a:t>
            </a:r>
            <a:r>
              <a:rPr lang="ru-RU" dirty="0" err="1"/>
              <a:t>Lancet</a:t>
            </a:r>
            <a:r>
              <a:rPr lang="ru-RU" dirty="0"/>
              <a:t> 1998; 351:637. </a:t>
            </a:r>
          </a:p>
          <a:p>
            <a:r>
              <a:rPr lang="ru-RU" dirty="0"/>
              <a:t>была методологически неверной, </a:t>
            </a:r>
            <a:r>
              <a:rPr lang="ru-RU" b="1" dirty="0"/>
              <a:t>она еще и оказалась однозначной фальсификацией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Исследование было заказано и финансировалось </a:t>
            </a:r>
            <a:r>
              <a:rPr lang="ru-RU" dirty="0" err="1"/>
              <a:t>антипрививочной</a:t>
            </a:r>
            <a:r>
              <a:rPr lang="ru-RU" dirty="0"/>
              <a:t> организацией. В общем-то, в этом нет ничего страшного, если не учитывать, что дети в исследование набирались именно через заказчика исследования, </a:t>
            </a:r>
            <a:r>
              <a:rPr lang="ru-RU" b="1" dirty="0"/>
              <a:t>а само исследование проводилось в рамках поддержки предполагаемого судебного разбирательства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Более того, трое из исследованных детей страдали аутизмом до прививок, а пятеро имели те или иные неврологические расстройства. Десять из тринадцати рецензентов признались в том, что результаты лабораторных тестов выявивших вирусные тела в стенке кишечника вызывали у них сомнения. </a:t>
            </a:r>
          </a:p>
          <a:p>
            <a:r>
              <a:rPr lang="ru-RU" dirty="0"/>
              <a:t>В результате расследования проведенного журналистом </a:t>
            </a:r>
            <a:r>
              <a:rPr lang="en-US" dirty="0"/>
              <a:t>Deer B </a:t>
            </a:r>
            <a:r>
              <a:rPr lang="ru-RU" dirty="0"/>
              <a:t>и ряда публикация в журнале </a:t>
            </a:r>
            <a:r>
              <a:rPr lang="en-US" dirty="0"/>
              <a:t>BMJ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Deer B. How the case against the MMR vaccine was fixed. BMJ 2011; 342:c5347.</a:t>
            </a:r>
          </a:p>
          <a:p>
            <a:r>
              <a:rPr lang="en-US" dirty="0"/>
              <a:t>Deer B. Secrets of the MMR scare . How the vaccine crisis was meant to make money. BMJ 2011; 342:c5258.</a:t>
            </a:r>
          </a:p>
          <a:p>
            <a:r>
              <a:rPr lang="en-US" dirty="0"/>
              <a:t>Deer B. Pathology reports solve "new bowel disease" riddle. BMJ 2011; 343:d6823.</a:t>
            </a:r>
          </a:p>
          <a:p>
            <a:r>
              <a:rPr lang="en-US" dirty="0"/>
              <a:t>Deer B. More secrets of the MMR scare. Who saw the "histological findings"? BMJ 2011; 343:d7892.</a:t>
            </a:r>
          </a:p>
          <a:p>
            <a:r>
              <a:rPr lang="en-US" dirty="0"/>
              <a:t>Deer B. Secrets of the MMR scare. The Lancet's two days to bury bad news. BMJ 2011; 342:c7001.</a:t>
            </a:r>
          </a:p>
          <a:p>
            <a:br>
              <a:rPr lang="en-US" dirty="0"/>
            </a:br>
            <a:r>
              <a:rPr lang="ru-RU" dirty="0"/>
              <a:t>По результатам расследования </a:t>
            </a:r>
            <a:r>
              <a:rPr lang="en-US" dirty="0"/>
              <a:t>The Lancet </a:t>
            </a:r>
            <a:r>
              <a:rPr lang="ru-RU" dirty="0"/>
              <a:t>окончательно отозвал статью в 2010 году </a:t>
            </a:r>
          </a:p>
          <a:p>
            <a:endParaRPr lang="ru-RU" dirty="0"/>
          </a:p>
          <a:p>
            <a:r>
              <a:rPr lang="ru-RU" b="1" dirty="0" err="1"/>
              <a:t>Тимеросал</a:t>
            </a:r>
            <a:r>
              <a:rPr lang="ru-RU" b="1" dirty="0"/>
              <a:t> и аутизм</a:t>
            </a:r>
          </a:p>
          <a:p>
            <a:br>
              <a:rPr lang="ru-RU" dirty="0"/>
            </a:br>
            <a:r>
              <a:rPr lang="ru-RU" b="1" dirty="0" err="1"/>
              <a:t>Тимеросал</a:t>
            </a:r>
            <a:r>
              <a:rPr lang="ru-RU" b="1" dirty="0"/>
              <a:t> (</a:t>
            </a:r>
            <a:r>
              <a:rPr lang="ru-RU" b="1" dirty="0" err="1"/>
              <a:t>тимеросал</a:t>
            </a:r>
            <a:r>
              <a:rPr lang="ru-RU" b="1" dirty="0"/>
              <a:t> натрия)</a:t>
            </a:r>
            <a:r>
              <a:rPr lang="ru-RU" dirty="0"/>
              <a:t> - соединение ртути, использовавшиеся в качестве консерванта в ряде вакцин.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Основой для предполагаемой связи послужило то, что соединения ртути в высоких дозах поражают центральную нервную систему, включая головной мозг, а также то, что ртуть имеет свойство накапливаться в организме, и сверхмалые дозы </a:t>
            </a:r>
            <a:r>
              <a:rPr lang="ru-RU" dirty="0" err="1"/>
              <a:t>тимеросала</a:t>
            </a:r>
            <a:r>
              <a:rPr lang="ru-RU" dirty="0"/>
              <a:t> в вакцине теоретически могли накопиться в организме и нанести соответствующий вред.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США </a:t>
            </a:r>
            <a:r>
              <a:rPr lang="ru-RU" dirty="0" err="1"/>
              <a:t>тимеросал</a:t>
            </a:r>
            <a:r>
              <a:rPr lang="ru-RU" dirty="0"/>
              <a:t> содержался в инактивированной вакцине против гриппа, гепатита В и </a:t>
            </a:r>
            <a:r>
              <a:rPr lang="ru-RU" b="1" dirty="0"/>
              <a:t>никогда не содержался</a:t>
            </a:r>
            <a:r>
              <a:rPr lang="ru-RU" dirty="0"/>
              <a:t> в вакцинах против кори, паротита, краснухи, ветряной оспы…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Только на основании сделанных предположений, в 1999 году Американская Академия Педиатрии (</a:t>
            </a:r>
            <a:r>
              <a:rPr lang="en-US" dirty="0"/>
              <a:t>AAP) </a:t>
            </a:r>
            <a:r>
              <a:rPr lang="ru-RU" dirty="0"/>
              <a:t>И Служба Общественного здравоохранения (</a:t>
            </a:r>
            <a:r>
              <a:rPr lang="en-US" dirty="0"/>
              <a:t>United States Public Health Service) </a:t>
            </a:r>
            <a:r>
              <a:rPr lang="ru-RU" dirty="0"/>
              <a:t>рекомендовала исключить </a:t>
            </a:r>
            <a:r>
              <a:rPr lang="ru-RU" dirty="0" err="1"/>
              <a:t>тимеросал</a:t>
            </a:r>
            <a:r>
              <a:rPr lang="ru-RU" dirty="0"/>
              <a:t> или уменьшить его содержание в вакцинах.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Было спланировано и проведено множество эпидемиологических исследований с целью выявить связь между </a:t>
            </a:r>
            <a:r>
              <a:rPr lang="ru-RU" dirty="0" err="1"/>
              <a:t>тимеросалом</a:t>
            </a:r>
            <a:r>
              <a:rPr lang="ru-RU" dirty="0"/>
              <a:t> и аутизмом. Сравнивались группы детей, получивших прививки с </a:t>
            </a:r>
            <a:r>
              <a:rPr lang="ru-RU" dirty="0" err="1"/>
              <a:t>тимеросалом</a:t>
            </a:r>
            <a:r>
              <a:rPr lang="ru-RU" dirty="0"/>
              <a:t>, и, соответственно, дети, не получавшие таких прививок. Полученные данные позволили исключить данное соединение как причину роста заболеваемости аутизмом. </a:t>
            </a:r>
            <a:br>
              <a:rPr lang="ru-RU" dirty="0"/>
            </a:br>
            <a:br>
              <a:rPr lang="ru-RU" dirty="0"/>
            </a:br>
            <a:r>
              <a:rPr lang="en-US" dirty="0" err="1"/>
              <a:t>Stehr</a:t>
            </a:r>
            <a:r>
              <a:rPr lang="en-US" dirty="0"/>
              <a:t>-Green P, </a:t>
            </a:r>
            <a:r>
              <a:rPr lang="en-US" dirty="0" err="1"/>
              <a:t>Tull</a:t>
            </a:r>
            <a:r>
              <a:rPr lang="en-US" dirty="0"/>
              <a:t> P, </a:t>
            </a:r>
            <a:r>
              <a:rPr lang="en-US" dirty="0" err="1"/>
              <a:t>Stellfeld</a:t>
            </a:r>
            <a:r>
              <a:rPr lang="en-US" dirty="0"/>
              <a:t> M, et al. Autism and </a:t>
            </a:r>
            <a:r>
              <a:rPr lang="en-US" dirty="0" err="1"/>
              <a:t>thimerosal</a:t>
            </a:r>
            <a:r>
              <a:rPr lang="en-US" dirty="0"/>
              <a:t>-containing vaccines: lack of consistent evidence for an association. Am J </a:t>
            </a:r>
            <a:r>
              <a:rPr lang="en-US" dirty="0" err="1"/>
              <a:t>Prev</a:t>
            </a:r>
            <a:r>
              <a:rPr lang="en-US" dirty="0"/>
              <a:t> Med 2003; 25:101.</a:t>
            </a:r>
          </a:p>
          <a:p>
            <a:r>
              <a:rPr lang="en-US" dirty="0" err="1"/>
              <a:t>Verstraeten</a:t>
            </a:r>
            <a:r>
              <a:rPr lang="en-US" dirty="0"/>
              <a:t> T, Davis RL, </a:t>
            </a:r>
            <a:r>
              <a:rPr lang="en-US" dirty="0" err="1"/>
              <a:t>DeStefano</a:t>
            </a:r>
            <a:r>
              <a:rPr lang="en-US" dirty="0"/>
              <a:t> F, et al. Safety of </a:t>
            </a:r>
            <a:r>
              <a:rPr lang="en-US" dirty="0" err="1"/>
              <a:t>thimerosal</a:t>
            </a:r>
            <a:r>
              <a:rPr lang="en-US" dirty="0"/>
              <a:t>-containing vaccines: a two-phased study of computerized health maintenance organization databases. Pediatrics 2003; 112:1039.</a:t>
            </a:r>
          </a:p>
          <a:p>
            <a:r>
              <a:rPr lang="en-US" dirty="0" err="1"/>
              <a:t>Hviid</a:t>
            </a:r>
            <a:r>
              <a:rPr lang="en-US" dirty="0"/>
              <a:t> A, </a:t>
            </a:r>
            <a:r>
              <a:rPr lang="en-US" dirty="0" err="1"/>
              <a:t>Stellfeld</a:t>
            </a:r>
            <a:r>
              <a:rPr lang="en-US" dirty="0"/>
              <a:t> M, </a:t>
            </a:r>
            <a:r>
              <a:rPr lang="en-US" dirty="0" err="1"/>
              <a:t>Wohlfahrt</a:t>
            </a:r>
            <a:r>
              <a:rPr lang="en-US" dirty="0"/>
              <a:t> J, </a:t>
            </a:r>
            <a:r>
              <a:rPr lang="en-US" dirty="0" err="1"/>
              <a:t>Melbye</a:t>
            </a:r>
            <a:r>
              <a:rPr lang="en-US" dirty="0"/>
              <a:t> M. Association between </a:t>
            </a:r>
            <a:r>
              <a:rPr lang="en-US" dirty="0" err="1"/>
              <a:t>thimerosal</a:t>
            </a:r>
            <a:r>
              <a:rPr lang="en-US" dirty="0"/>
              <a:t>-containing vaccine and autism. JAMA 2003; 290:1763. </a:t>
            </a:r>
            <a:r>
              <a:rPr lang="ru-RU" b="1" dirty="0">
                <a:hlinkClick r:id="rId5"/>
              </a:rPr>
              <a:t>Об эпилептических приступах после вакцинации</a:t>
            </a:r>
          </a:p>
          <a:p>
            <a:r>
              <a:rPr lang="ru-RU" dirty="0">
                <a:hlinkClick r:id="rId5"/>
              </a:rPr>
              <a:t>Опубликованы результаты популяционного исследования, </a:t>
            </a:r>
            <a:r>
              <a:rPr lang="ru-RU" dirty="0" err="1">
                <a:hlinkClick r:id="rId5"/>
              </a:rPr>
              <a:t>посвяще</a:t>
            </a:r>
            <a:r>
              <a:rPr lang="ru-RU" dirty="0">
                <a:hlinkClick r:id="rId5"/>
              </a:rPr>
              <a:t>...</a:t>
            </a:r>
          </a:p>
          <a:p>
            <a:r>
              <a:rPr lang="en-US" dirty="0"/>
              <a:t>Heron J, Golding J, ALSPAC Study Team. </a:t>
            </a:r>
            <a:r>
              <a:rPr lang="en-US" dirty="0" err="1"/>
              <a:t>Thimerosal</a:t>
            </a:r>
            <a:r>
              <a:rPr lang="en-US" dirty="0"/>
              <a:t> exposure in infants and developmental disorders: a prospective cohort study in the United kingdom does not support a causal association. Pediatrics 2004; 114:577.</a:t>
            </a:r>
          </a:p>
          <a:p>
            <a:r>
              <a:rPr lang="en-US" dirty="0"/>
              <a:t>Andrews N, Miller E, Grant A, et al. </a:t>
            </a:r>
            <a:r>
              <a:rPr lang="en-US" dirty="0" err="1"/>
              <a:t>Thimerosal</a:t>
            </a:r>
            <a:r>
              <a:rPr lang="en-US" dirty="0"/>
              <a:t> exposure in infants and developmental disorders: a retrospective cohort study in the United kingdom does not support a causal association. Pediatrics 2004; 114:584.</a:t>
            </a:r>
          </a:p>
          <a:p>
            <a:br>
              <a:rPr lang="en-US" dirty="0"/>
            </a:br>
            <a:r>
              <a:rPr lang="ru-RU" dirty="0"/>
              <a:t>Точно такие же исследования позволили выявить, что вакцина </a:t>
            </a:r>
            <a:r>
              <a:rPr lang="en-US" dirty="0"/>
              <a:t>MMR </a:t>
            </a:r>
            <a:r>
              <a:rPr lang="ru-RU" dirty="0"/>
              <a:t>может вызывать временную тромбоцитопению. В общей сложности были проанализированы данные более чем 1 </a:t>
            </a:r>
            <a:r>
              <a:rPr lang="ru-RU" dirty="0" err="1"/>
              <a:t>млн</a:t>
            </a:r>
            <a:r>
              <a:rPr lang="ru-RU" dirty="0"/>
              <a:t> детей. Качественные систематические обзоры так и не продемонстрировали связь </a:t>
            </a:r>
            <a:r>
              <a:rPr lang="ru-RU" dirty="0" err="1"/>
              <a:t>тимеросала</a:t>
            </a:r>
            <a:r>
              <a:rPr lang="ru-RU" dirty="0"/>
              <a:t> с аутизмом.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/>
              <a:t>Выводы</a:t>
            </a:r>
          </a:p>
          <a:p>
            <a:br>
              <a:rPr lang="ru-RU" dirty="0"/>
            </a:br>
            <a:r>
              <a:rPr lang="ru-RU" dirty="0"/>
              <a:t>Многочисленные исследования и систематические обзоры показали, что на сегодняшний день нет достоверной взаимосвязи между вакцинацией от кори и развитием аутизма; также не было выявлено взаимосвязи роста заболеваемости аутизмом и </a:t>
            </a:r>
            <a:r>
              <a:rPr lang="ru-RU" dirty="0" err="1"/>
              <a:t>тимеросала</a:t>
            </a:r>
            <a:r>
              <a:rPr lang="ru-RU" dirty="0"/>
              <a:t>. 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06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 составе туберкулина, который вводят при проведении реакции Манту, в качестве растворителя присутствует фенол в количестве 250 мкг. Это средство предотвращения осложнений внутрикожных инфекций. Фенол давно используют в фармацевтических составах как антисептик. Он есть в препаратах для внешнего применения при заболеваниях кожи, среднего уха, в вагинальных и ректальных свечах, инъекциях сывороток, инсулина, </a:t>
            </a:r>
            <a:r>
              <a:rPr lang="ru-RU" dirty="0" err="1"/>
              <a:t>соматотропина</a:t>
            </a:r>
            <a:r>
              <a:rPr lang="ru-RU" dirty="0"/>
              <a:t>. </a:t>
            </a:r>
          </a:p>
          <a:p>
            <a:r>
              <a:rPr lang="ru-RU" dirty="0"/>
              <a:t>Фенол образуется и в тканях нашего организма. Он содержится в крови и моче, частично выделяется с калом. Кроме того, фенол присутствует в сырах, рыбе, курином мясе, чае. </a:t>
            </a:r>
            <a:r>
              <a:rPr lang="ru-RU"/>
              <a:t>Токсичным для организма фенол становится в дозах, свыше 70 мг/кг, то есть в 2000 раз превышающих дозу в вакцинах.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34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BC9-250E-4A17-8C31-11EE2C3B233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1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Живые вакцины. Защищают от полиомиелита, кори, краснухи, гриппа, эпидемического паротита, ветряной оспы, туберкулеза, </a:t>
            </a:r>
            <a:r>
              <a:rPr lang="ru-RU" dirty="0" err="1"/>
              <a:t>ротавирусной</a:t>
            </a:r>
            <a:r>
              <a:rPr lang="ru-RU" dirty="0"/>
              <a:t> инфекции. Основу препарата составляют ослабленные микроорганизмы — возбудители болезней. Их сил недостаточно для развития значительного недомогания у пациента, но хватает, чтобы выработать адекватный иммунный ответ.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Инактивированные вакцины. Прививки против гриппа, брюшного тифа, клещевого энцефалита, бешенства, гепатита А, менингококковой инфекции и др. В составе мертвые (убитые) бактерии или их фрагменты.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Анатоксины (</a:t>
            </a:r>
            <a:r>
              <a:rPr lang="ru-RU" dirty="0" err="1"/>
              <a:t>токсоиды</a:t>
            </a:r>
            <a:r>
              <a:rPr lang="ru-RU" dirty="0"/>
              <a:t>). Особым образом обработанные токсины бактерий. На их основе делают прививочный материал от коклюша, столбняка, дифтерии.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CB03-EEA9-48BE-89C9-4D51077AD6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качестве НЯ может рассматриваться любой неблагоприятный и неожиданный признак (включая отклонение от нормы лабораторных показателей), симптом или заболевание (впервые выявленное или обострившееся), по времени связанные с использованием медицинского продукта. В отношении медицинских продуктов, представленных на рынке, это также подразумевает отсутствие ожидаемой эффективности (то есть недостаточная эффективность), злоупотребление или неправильное употребление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b="1" dirty="0"/>
              <a:t>Связанные со свойствами вакцин</a:t>
            </a:r>
          </a:p>
          <a:p>
            <a:pPr lvl="1"/>
            <a:r>
              <a:rPr lang="ru-RU" sz="1800" dirty="0"/>
              <a:t>Имеют связь с конструктивными особенностями препарата (отек конечности после иммунизации АКДС вакциной)</a:t>
            </a:r>
          </a:p>
          <a:p>
            <a:r>
              <a:rPr lang="ru-RU" sz="1800" b="1" dirty="0"/>
              <a:t>Связанные с качеством препарата</a:t>
            </a:r>
          </a:p>
          <a:p>
            <a:pPr lvl="1"/>
            <a:r>
              <a:rPr lang="ru-RU" sz="1800" dirty="0"/>
              <a:t>Нарушение технологии производства вакцины (нарушение технологии </a:t>
            </a:r>
            <a:r>
              <a:rPr lang="ru-RU" sz="1800" dirty="0" err="1"/>
              <a:t>инактивации</a:t>
            </a:r>
            <a:r>
              <a:rPr lang="ru-RU" sz="1800" dirty="0"/>
              <a:t> </a:t>
            </a:r>
            <a:r>
              <a:rPr lang="ru-RU" sz="1800" dirty="0" err="1"/>
              <a:t>полиовируса</a:t>
            </a:r>
            <a:r>
              <a:rPr lang="ru-RU" sz="1800" dirty="0"/>
              <a:t> в процессе производства привело к развитию параличей после введения вакцины)</a:t>
            </a:r>
          </a:p>
          <a:p>
            <a:r>
              <a:rPr lang="ru-RU" sz="1800" b="1" dirty="0"/>
              <a:t>Программные ошибки</a:t>
            </a:r>
          </a:p>
          <a:p>
            <a:pPr lvl="1"/>
            <a:r>
              <a:rPr lang="ru-RU" sz="1800" dirty="0"/>
              <a:t>Нарушение технологии хранения, назначения или введения вакцины (человеческий фактор; микробная контаминация </a:t>
            </a:r>
            <a:r>
              <a:rPr lang="ru-RU" sz="1800" dirty="0" err="1"/>
              <a:t>мультидозового</a:t>
            </a:r>
            <a:r>
              <a:rPr lang="ru-RU" sz="1800" dirty="0"/>
              <a:t> флакона с вакциной)</a:t>
            </a:r>
          </a:p>
          <a:p>
            <a:r>
              <a:rPr lang="ru-RU" sz="1800" b="1" dirty="0"/>
              <a:t>Психогенные реакции</a:t>
            </a:r>
          </a:p>
          <a:p>
            <a:pPr lvl="1"/>
            <a:r>
              <a:rPr lang="ru-RU" sz="1800" dirty="0"/>
              <a:t>Обморок у подростков и взрослых от волнения</a:t>
            </a:r>
          </a:p>
          <a:p>
            <a:r>
              <a:rPr lang="ru-RU" sz="1800" b="1" dirty="0"/>
              <a:t>Сопутствующие патологические состояния</a:t>
            </a:r>
          </a:p>
          <a:p>
            <a:pPr lvl="1"/>
            <a:r>
              <a:rPr lang="ru-RU" sz="1800" dirty="0"/>
              <a:t>Развитие НЯПИ вследствие причин, не связанных с вышеперечисленными причинами (лихорадка после введения вакцины, вызванная малярией)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Вакцинация иногда вызывает осложнения.</a:t>
            </a:r>
            <a:r>
              <a:rPr lang="ru-RU" baseline="0" dirty="0"/>
              <a:t> </a:t>
            </a:r>
          </a:p>
          <a:p>
            <a:r>
              <a:rPr lang="ru-RU" baseline="0" dirty="0"/>
              <a:t>Отдельно – </a:t>
            </a:r>
            <a:r>
              <a:rPr lang="ru-RU" baseline="0" dirty="0" err="1"/>
              <a:t>неблагопритятные</a:t>
            </a:r>
            <a:r>
              <a:rPr lang="ru-RU" baseline="0" dirty="0"/>
              <a:t> события, связанные по времени с вакцинацией. Например, </a:t>
            </a:r>
            <a:r>
              <a:rPr lang="ru-RU" baseline="0" dirty="0" err="1"/>
              <a:t>вакцинациия</a:t>
            </a:r>
            <a:r>
              <a:rPr lang="ru-RU" baseline="0" dirty="0"/>
              <a:t> против гриппа и фраза – </a:t>
            </a:r>
            <a:r>
              <a:rPr lang="ru-RU" baseline="0" dirty="0" err="1"/>
              <a:t>кк</a:t>
            </a:r>
            <a:r>
              <a:rPr lang="ru-RU" baseline="0" dirty="0"/>
              <a:t> только привился, заболел. Это совпадение.</a:t>
            </a:r>
          </a:p>
          <a:p>
            <a:r>
              <a:rPr lang="ru-RU" baseline="0" dirty="0" err="1"/>
              <a:t>Поствакцинальные</a:t>
            </a:r>
            <a:r>
              <a:rPr lang="ru-RU" baseline="0" dirty="0"/>
              <a:t> реакции и осложнения.</a:t>
            </a:r>
          </a:p>
          <a:p>
            <a:pPr marL="228600" indent="-228600">
              <a:buAutoNum type="arabicPeriod"/>
            </a:pPr>
            <a:r>
              <a:rPr lang="ru-RU" baseline="0" dirty="0"/>
              <a:t>Реакции – вызваны введением вакцины, не несут угрозы здоровью, обратимы в короткие срок, связаны с активацией иммунной системы.</a:t>
            </a:r>
          </a:p>
          <a:p>
            <a:pPr marL="228600" indent="-228600">
              <a:buAutoNum type="arabicPeriod"/>
            </a:pPr>
            <a:r>
              <a:rPr lang="ru-RU" baseline="0" dirty="0" err="1"/>
              <a:t>поствакцинальные</a:t>
            </a:r>
            <a:r>
              <a:rPr lang="ru-RU" baseline="0" dirty="0"/>
              <a:t> осложнения. Тяжелые и/или стойкие нарушения здоровья. Индивидуальная сильная реакция организма на введение вакцины (отдельные компоненты, нарушение процедуры вакцинации, использование вакцины ненадлежащего качества). Информация о каждом случае передается в </a:t>
            </a:r>
            <a:r>
              <a:rPr lang="ru-RU" baseline="0" dirty="0" err="1"/>
              <a:t>Роспотребнадозор</a:t>
            </a:r>
            <a:r>
              <a:rPr lang="ru-RU" baseline="0" dirty="0"/>
              <a:t>, проводится расследование для установления причин и разработки мероприятий профилактики.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BC9-250E-4A17-8C31-11EE2C3B233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0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Вакцинальный процесс обычно протекает бессимптомно, но у привитых лиц возможны проявления нормальной вакцинальной реакции (или нормального вакцинального процесса), под которой понимают клинические и лабораторные изменения, связанные со специфическим действием той или иной вакцины (клинические проявления и частота их развития описаны в инструкции к каждому медицинскому иммунобиологическому препарату).</a:t>
            </a:r>
          </a:p>
          <a:p>
            <a:r>
              <a:rPr lang="ru-RU" dirty="0"/>
              <a:t>ВР отражают формирование иммунитета и сопровождаются местными проявлениями в виде уплотнения тканей, гиперемии в диаметре до 2 см,  незначительной болезненностью в месте введения вакцины или  общими проявлениями в виде температуры до 37,4°С, отсутствием аппетита, раздражительностью, слабостью.</a:t>
            </a:r>
          </a:p>
          <a:p>
            <a:r>
              <a:rPr lang="ru-RU" dirty="0"/>
              <a:t>Все проявления обычного вакцинального процесса кратковременны и при введении неживых вакцин длятся не более 3-х дней, а при использовании живых — в среднем 3-5 дней</a:t>
            </a:r>
          </a:p>
          <a:p>
            <a:r>
              <a:rPr lang="ru-RU" dirty="0"/>
              <a:t>При отсутствии температуры и других клинических проявлений нормальный вакцинальный процесс считают бессимптомным.</a:t>
            </a:r>
          </a:p>
          <a:p>
            <a:r>
              <a:rPr lang="ru-RU" dirty="0"/>
              <a:t>У детей, привитых живыми вакцинами, к нормальному вакцинальному процессу относят также симптомы со стороны органов и систем, к которым имеется </a:t>
            </a:r>
            <a:r>
              <a:rPr lang="ru-RU" dirty="0" err="1"/>
              <a:t>тропность</a:t>
            </a:r>
            <a:r>
              <a:rPr lang="ru-RU" dirty="0"/>
              <a:t> возбудителя.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oncollaboratio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vaccine_safety" TargetMode="External"/><Relationship Id="rId2" Type="http://schemas.openxmlformats.org/officeDocument/2006/relationships/hyperlink" Target="http://cis.nci.nih.gov/fact/6_40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is.nci.nih.gov/fact/6_40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vaccine_safet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is.nci.nih.gov/fact/6_40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vaccine_safe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is.nci.nih.gov/fact/6_40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vaccine_safet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is.nci.nih.gov/fact/6_40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vaccine_safet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vaccine_safety" TargetMode="External"/><Relationship Id="rId2" Type="http://schemas.openxmlformats.org/officeDocument/2006/relationships/hyperlink" Target="http://cis.nci.nih.gov/fact/6_40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h.org/home.htm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856984" cy="2736304"/>
          </a:xfrm>
        </p:spPr>
        <p:txBody>
          <a:bodyPr>
            <a:normAutofit fontScale="90000"/>
          </a:bodyPr>
          <a:lstStyle/>
          <a:p>
            <a:pPr>
              <a:lnSpc>
                <a:spcPct val="170000"/>
              </a:lnSpc>
            </a:pPr>
            <a:r>
              <a:rPr lang="ru-RU" b="1" dirty="0"/>
              <a:t>Осложнения после прививок.</a:t>
            </a:r>
            <a:br>
              <a:rPr lang="ru-RU" b="1" dirty="0"/>
            </a:br>
            <a:r>
              <a:rPr lang="ru-RU" b="1" dirty="0"/>
              <a:t>Кто и за что несет ответственность?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55576" y="4653136"/>
            <a:ext cx="8229600" cy="1689051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1600" b="1" dirty="0">
              <a:solidFill>
                <a:schemeClr val="tx1"/>
              </a:solidFill>
            </a:endParaRPr>
          </a:p>
          <a:p>
            <a:pPr algn="r"/>
            <a:endParaRPr lang="ru-RU" sz="1600" b="1" dirty="0">
              <a:solidFill>
                <a:schemeClr val="tx1"/>
              </a:solidFill>
            </a:endParaRPr>
          </a:p>
          <a:p>
            <a:pPr algn="r"/>
            <a:endParaRPr lang="ru-RU" sz="1600" b="1" dirty="0">
              <a:solidFill>
                <a:schemeClr val="tx1"/>
              </a:solidFill>
            </a:endParaRPr>
          </a:p>
          <a:p>
            <a:pPr algn="r"/>
            <a:endParaRPr lang="ru-RU" sz="2200" b="1" dirty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Коровкина</a:t>
            </a:r>
            <a:r>
              <a:rPr lang="ru-RU" sz="2200" b="1" dirty="0">
                <a:solidFill>
                  <a:schemeClr val="tx1"/>
                </a:solidFill>
              </a:rPr>
              <a:t> Е.С.</a:t>
            </a:r>
          </a:p>
          <a:p>
            <a:pPr algn="r">
              <a:buNone/>
            </a:pPr>
            <a:r>
              <a:rPr lang="ru-RU" sz="2200" dirty="0">
                <a:solidFill>
                  <a:schemeClr val="tx1"/>
                </a:solidFill>
              </a:rPr>
              <a:t>к.м.н., аллерголог-иммунолог</a:t>
            </a:r>
          </a:p>
          <a:p>
            <a:pPr algn="r">
              <a:buNone/>
            </a:pPr>
            <a:r>
              <a:rPr lang="ru-RU" sz="2200" dirty="0">
                <a:solidFill>
                  <a:schemeClr val="tx1"/>
                </a:solidFill>
              </a:rPr>
              <a:t>ФГБНУ НИИ вакцин и сывороток им. И.И.Мечникова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16632"/>
            <a:ext cx="9052560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Частота развития неспецифических вакцинальных реакций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3" y="836712"/>
          <a:ext cx="8424936" cy="578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518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Вакцина</a:t>
                      </a: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Местные реакции (боль, припухлость, гиперемия)</a:t>
                      </a: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Системные реакции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2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Лихорадка </a:t>
                      </a:r>
                      <a:r>
                        <a:rPr lang="en-US" sz="1400" dirty="0"/>
                        <a:t>&gt;</a:t>
                      </a:r>
                      <a:r>
                        <a:rPr lang="ru-RU" sz="1400" dirty="0"/>
                        <a:t>38°С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Раздражительность, недомогание,</a:t>
                      </a:r>
                      <a:r>
                        <a:rPr lang="ru-RU" sz="1400" baseline="0" dirty="0"/>
                        <a:t> другие системные реакции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18">
                <a:tc>
                  <a:txBody>
                    <a:bodyPr/>
                    <a:lstStyle/>
                    <a:p>
                      <a:r>
                        <a:rPr lang="ru-RU" sz="1400" dirty="0"/>
                        <a:t>БЦЖ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90-95%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78">
                <a:tc>
                  <a:txBody>
                    <a:bodyPr/>
                    <a:lstStyle/>
                    <a:p>
                      <a:r>
                        <a:rPr lang="ru-RU" sz="1400" dirty="0"/>
                        <a:t>Гепатит 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Взрослые до 15%</a:t>
                      </a:r>
                    </a:p>
                    <a:p>
                      <a:r>
                        <a:rPr lang="ru-RU" sz="1400" dirty="0"/>
                        <a:t>Дети до 5%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1-6%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18">
                <a:tc>
                  <a:txBody>
                    <a:bodyPr/>
                    <a:lstStyle/>
                    <a:p>
                      <a:r>
                        <a:rPr lang="en-US" sz="1400" dirty="0" err="1"/>
                        <a:t>Hib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5-15%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2-10%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578">
                <a:tc>
                  <a:txBody>
                    <a:bodyPr/>
                    <a:lstStyle/>
                    <a:p>
                      <a:r>
                        <a:rPr lang="ru-RU" sz="1400" dirty="0"/>
                        <a:t>Корь/паротит/краснуха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</a:t>
                      </a:r>
                      <a:r>
                        <a:rPr lang="ru-RU" sz="1400" dirty="0"/>
                        <a:t>10%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5-15%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5% (кожные</a:t>
                      </a:r>
                      <a:r>
                        <a:rPr lang="ru-RU" sz="1400" baseline="0" dirty="0"/>
                        <a:t> высыпания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18">
                <a:tc>
                  <a:txBody>
                    <a:bodyPr/>
                    <a:lstStyle/>
                    <a:p>
                      <a:r>
                        <a:rPr lang="ru-RU" sz="1400" dirty="0"/>
                        <a:t>ОПВ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Менее 1%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Менее 1%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18">
                <a:tc>
                  <a:txBody>
                    <a:bodyPr/>
                    <a:lstStyle/>
                    <a:p>
                      <a:r>
                        <a:rPr lang="ru-RU" sz="1400" dirty="0"/>
                        <a:t>АКДС (</a:t>
                      </a:r>
                      <a:r>
                        <a:rPr lang="ru-RU" sz="1400" dirty="0" err="1"/>
                        <a:t>цельн</a:t>
                      </a:r>
                      <a:r>
                        <a:rPr lang="ru-RU" sz="1400" dirty="0"/>
                        <a:t>.)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 50%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 50%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 55%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18">
                <a:tc>
                  <a:txBody>
                    <a:bodyPr/>
                    <a:lstStyle/>
                    <a:p>
                      <a:r>
                        <a:rPr lang="ru-RU" sz="1400" dirty="0"/>
                        <a:t>ПКВ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</a:t>
                      </a:r>
                      <a:r>
                        <a:rPr lang="ru-RU" sz="1400" dirty="0"/>
                        <a:t>20%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</a:t>
                      </a:r>
                      <a:r>
                        <a:rPr lang="ru-RU" sz="1400" dirty="0"/>
                        <a:t>20%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</a:t>
                      </a:r>
                      <a:r>
                        <a:rPr lang="ru-RU" sz="1400" dirty="0"/>
                        <a:t>20%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518">
                <a:tc>
                  <a:txBody>
                    <a:bodyPr/>
                    <a:lstStyle/>
                    <a:p>
                      <a:r>
                        <a:rPr lang="ru-RU" sz="1400" dirty="0"/>
                        <a:t>АКДС (</a:t>
                      </a:r>
                      <a:r>
                        <a:rPr lang="ru-RU" sz="1400" dirty="0" err="1"/>
                        <a:t>бесклет</a:t>
                      </a:r>
                      <a:r>
                        <a:rPr lang="ru-RU" sz="1400" dirty="0"/>
                        <a:t>.)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~25%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2120">
                <a:tc>
                  <a:txBody>
                    <a:bodyPr/>
                    <a:lstStyle/>
                    <a:p>
                      <a:r>
                        <a:rPr lang="ru-RU" sz="1400" dirty="0"/>
                        <a:t>Лечение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Жаропонижающие и симптоматические</a:t>
                      </a:r>
                      <a:r>
                        <a:rPr lang="ru-RU" sz="1400" baseline="0" dirty="0"/>
                        <a:t> препараты</a:t>
                      </a:r>
                      <a:r>
                        <a:rPr lang="ru-RU" sz="1400" dirty="0"/>
                        <a:t>, холод к месту инъекции, местные</a:t>
                      </a:r>
                      <a:r>
                        <a:rPr lang="ru-RU" sz="1400" baseline="0" dirty="0"/>
                        <a:t> противовоспалительные препараты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Обильное питье</a:t>
                      </a:r>
                    </a:p>
                    <a:p>
                      <a:r>
                        <a:rPr lang="ru-RU" sz="1400" dirty="0"/>
                        <a:t>Жаропонижающие и симптоматические</a:t>
                      </a:r>
                      <a:r>
                        <a:rPr lang="ru-RU" sz="1400" baseline="0" dirty="0"/>
                        <a:t> препараты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Обильное питье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66011" y="6309320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3524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6527"/>
            <a:ext cx="7886700" cy="556170"/>
          </a:xfrm>
        </p:spPr>
        <p:txBody>
          <a:bodyPr>
            <a:normAutofit/>
          </a:bodyPr>
          <a:lstStyle/>
          <a:p>
            <a:r>
              <a:rPr lang="ru-RU" sz="3200" b="1" dirty="0"/>
              <a:t>Вакцинальные реакции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" y="1000069"/>
            <a:ext cx="8404800" cy="52372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/>
              <a:t>Местные реакции классифицируются по диаметру инфильтрата или гиперемии: </a:t>
            </a:r>
          </a:p>
          <a:p>
            <a:pPr lvl="1" algn="just"/>
            <a:r>
              <a:rPr lang="ru-RU" sz="2000" dirty="0"/>
              <a:t>слабая реакция (2 - 4,9 см)</a:t>
            </a:r>
          </a:p>
          <a:p>
            <a:pPr lvl="1" algn="just"/>
            <a:r>
              <a:rPr lang="ru-RU" sz="2000" dirty="0"/>
              <a:t>средняя (5-7,9 см)</a:t>
            </a:r>
          </a:p>
          <a:p>
            <a:pPr lvl="1" algn="just"/>
            <a:r>
              <a:rPr lang="ru-RU" sz="2000" b="1" dirty="0">
                <a:solidFill>
                  <a:srgbClr val="C00000"/>
                </a:solidFill>
              </a:rPr>
              <a:t>сильная (8 см и более или наличие лимфангита с лимфаденитом) – противопоказание к последующему введению этой вакцины!</a:t>
            </a:r>
          </a:p>
          <a:p>
            <a:pPr algn="just"/>
            <a:r>
              <a:rPr lang="ru-RU" sz="2000" dirty="0"/>
              <a:t>Общие реакции проявляются повышением температуры, кратковременной интоксикацией (недомогание, головная боль, нарушение сна, аппетита).</a:t>
            </a:r>
          </a:p>
          <a:p>
            <a:pPr lvl="1" algn="just"/>
            <a:r>
              <a:rPr lang="ru-RU" sz="2000" dirty="0"/>
              <a:t>слабые — повышение температуры до 37,5°С, при отсутствии симптомов интоксикации; </a:t>
            </a:r>
          </a:p>
          <a:p>
            <a:pPr lvl="1" algn="just"/>
            <a:r>
              <a:rPr lang="ru-RU" sz="2000" dirty="0"/>
              <a:t>средней силы — повышение температуры от 37,6°С до 38,5°С, умеренно выраженная интоксикация; </a:t>
            </a:r>
          </a:p>
          <a:p>
            <a:pPr lvl="1" algn="just"/>
            <a:r>
              <a:rPr lang="ru-RU" sz="2000" dirty="0"/>
              <a:t>сильные — лихорадка выше </a:t>
            </a:r>
            <a:r>
              <a:rPr lang="en-US" sz="2000" dirty="0"/>
              <a:t>38,6</a:t>
            </a:r>
            <a:r>
              <a:rPr lang="ru-RU" sz="2000" dirty="0"/>
              <a:t>°С, выраженные проявления интоксикации</a:t>
            </a:r>
            <a:r>
              <a:rPr lang="en-US" sz="2000" dirty="0"/>
              <a:t> (</a:t>
            </a:r>
            <a:r>
              <a:rPr lang="ru-RU" sz="2000" dirty="0"/>
              <a:t>нарушение аппетита, сна и т.д.)</a:t>
            </a:r>
            <a:endParaRPr lang="en-US" sz="2000" dirty="0"/>
          </a:p>
          <a:p>
            <a:pPr algn="just"/>
            <a:r>
              <a:rPr lang="en-US" sz="2000" dirty="0"/>
              <a:t>The Brighton Collaboration Group</a:t>
            </a:r>
            <a:endParaRPr lang="ru-RU" sz="2000" dirty="0"/>
          </a:p>
          <a:p>
            <a:pPr lvl="1" algn="just"/>
            <a:r>
              <a:rPr lang="ru-RU" sz="2000" dirty="0"/>
              <a:t>Гипертермия ≥38°С часто, но не всегда связана с вакцинацией</a:t>
            </a:r>
          </a:p>
          <a:p>
            <a:pPr lvl="1" algn="just"/>
            <a:r>
              <a:rPr lang="ru-RU" sz="2000" b="1" dirty="0">
                <a:solidFill>
                  <a:srgbClr val="C00000"/>
                </a:solidFill>
              </a:rPr>
              <a:t>Гипертермия ≥40°С относится к сильным реакциям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211669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https://www.brightoncollaboration.org</a:t>
            </a:r>
            <a:endParaRPr lang="ru-RU" sz="1200" dirty="0"/>
          </a:p>
          <a:p>
            <a:pPr algn="r"/>
            <a:r>
              <a:rPr lang="en-US" sz="1200" dirty="0"/>
              <a:t>http://www.whogis.com/ru/</a:t>
            </a:r>
            <a:endParaRPr lang="ru-RU" sz="1200" dirty="0"/>
          </a:p>
          <a:p>
            <a:pPr algn="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7197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рач аллерголог\Downloads\Screenshot_2019-03-29 Противопоказания к проведению вакцинации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Перечень медицинских противопоказаний к проведению профилактических прививок</a:t>
            </a:r>
            <a:br>
              <a:rPr lang="ru-RU" sz="2400" dirty="0"/>
            </a:br>
            <a:endParaRPr lang="ru-RU" sz="2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165304"/>
            <a:ext cx="7749479" cy="43085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r"/>
            <a:r>
              <a:rPr lang="ru-RU" sz="1100" dirty="0"/>
              <a:t>МУ 3.3.1879-04. 3.3. Иммунопрофилактика инфекционных болезней. Расследование поствакцинальных осложнений. Методические указания</a:t>
            </a:r>
          </a:p>
        </p:txBody>
      </p:sp>
    </p:spTree>
    <p:extLst>
      <p:ext uri="{BB962C8B-B14F-4D97-AF65-F5344CB8AC3E}">
        <p14:creationId xmlns:p14="http://schemas.microsoft.com/office/powerpoint/2010/main" val="352088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165105"/>
            <a:ext cx="8713027" cy="671607"/>
          </a:xfrm>
        </p:spPr>
        <p:txBody>
          <a:bodyPr>
            <a:noAutofit/>
          </a:bodyPr>
          <a:lstStyle/>
          <a:p>
            <a:r>
              <a:rPr lang="ru-RU" sz="2400" b="1" dirty="0"/>
              <a:t>Противопоказания, относящиеся к ложным в США (ACIP </a:t>
            </a:r>
            <a:r>
              <a:rPr lang="ru-RU" sz="2400" b="1" dirty="0" err="1"/>
              <a:t>Red</a:t>
            </a:r>
            <a:r>
              <a:rPr lang="ru-RU" sz="2400" b="1" dirty="0"/>
              <a:t> </a:t>
            </a:r>
            <a:r>
              <a:rPr lang="ru-RU" sz="2400" b="1" dirty="0" err="1"/>
              <a:t>Book</a:t>
            </a:r>
            <a:r>
              <a:rPr lang="ru-RU" sz="2400" b="1" dirty="0"/>
              <a:t> 2000)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1" y="1099825"/>
            <a:ext cx="8915399" cy="5146675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/>
              <a:t>Нетяжелые простудные заболевания, сопровождающиеся небольшим повышением температуры, нетяжелой диареей у ребенка, который не имеет других противопоказаний к прививкам</a:t>
            </a:r>
          </a:p>
          <a:p>
            <a:r>
              <a:rPr lang="ru-RU" sz="1400" dirty="0"/>
              <a:t>Период выздоровления</a:t>
            </a:r>
          </a:p>
          <a:p>
            <a:r>
              <a:rPr lang="ru-RU" sz="1400" dirty="0"/>
              <a:t>Сопутствующее лечение антибиотиками</a:t>
            </a:r>
          </a:p>
          <a:p>
            <a:r>
              <a:rPr lang="ru-RU" sz="1400" dirty="0"/>
              <a:t>Предшествовавшие побочные реакции на первые введения АКДС или </a:t>
            </a:r>
            <a:r>
              <a:rPr lang="ru-RU" sz="1400" dirty="0" err="1"/>
              <a:t>АаКДС</a:t>
            </a:r>
            <a:r>
              <a:rPr lang="ru-RU" sz="1400" dirty="0"/>
              <a:t>, которые проявлялись воспалением, покраснением, уплотнением в непосредственной близости от места укола и повышением температуры менее 40,5°С</a:t>
            </a:r>
          </a:p>
          <a:p>
            <a:r>
              <a:rPr lang="ru-RU" sz="1400" dirty="0"/>
              <a:t>Недоношенность. Вакцины вводятся в обычные сроки, без снижения дозировки.</a:t>
            </a:r>
          </a:p>
          <a:p>
            <a:r>
              <a:rPr lang="ru-RU" sz="1400" dirty="0"/>
              <a:t>Наличие беременных женщин в ближайшем окружении. Вакцинные вирусы из живых коревой, </a:t>
            </a:r>
            <a:r>
              <a:rPr lang="ru-RU" sz="1400" dirty="0" err="1"/>
              <a:t>паротитной</a:t>
            </a:r>
            <a:r>
              <a:rPr lang="ru-RU" sz="1400" dirty="0"/>
              <a:t> и краснушной вакцин не передаются от привитых. Исключение составляет вакцина против ветряной оспы, вирус из которой может передаваться по контакту, что может привести лишь к бессимптомной инфекции или нетяжелой ее форме. В связи с этим, наличие беременных женщин и для вакцины против ветряной оспы не является противопоказанием.</a:t>
            </a:r>
          </a:p>
          <a:p>
            <a:r>
              <a:rPr lang="ru-RU" sz="1400" dirty="0"/>
              <a:t>Недавно перенесенное инфекционное заболевание</a:t>
            </a:r>
          </a:p>
          <a:p>
            <a:r>
              <a:rPr lang="ru-RU" sz="1400" dirty="0"/>
              <a:t>Кормление грудью. Доказано, что только вакцина против краснухи приводит к появлению вакцинных вирусов в грудном молоке. При этом доказательств того, что это способно причинить вред грудному ребенку, не существует.</a:t>
            </a:r>
          </a:p>
          <a:p>
            <a:r>
              <a:rPr lang="ru-RU" sz="1400" dirty="0"/>
              <a:t>Аллергия на антибиотики (исключая анафилактические реакции на </a:t>
            </a:r>
            <a:r>
              <a:rPr lang="ru-RU" sz="1400" dirty="0" err="1"/>
              <a:t>неомицин</a:t>
            </a:r>
            <a:r>
              <a:rPr lang="ru-RU" sz="1400" dirty="0"/>
              <a:t> и стрептомицин, следовые количества которых могут содержаться в некоторых вакцинах).</a:t>
            </a:r>
          </a:p>
          <a:p>
            <a:r>
              <a:rPr lang="ru-RU" sz="1400" dirty="0"/>
              <a:t>Аллергия на утиные перья или утиное мясо. В США не зарегистрировано ни одной вакцины, которая могла бы содержать субстанции утиного происхождения.</a:t>
            </a:r>
          </a:p>
          <a:p>
            <a:r>
              <a:rPr lang="ru-RU" sz="1400" dirty="0"/>
              <a:t>Наличие судорог в анамнезе у членов семьи.</a:t>
            </a:r>
          </a:p>
          <a:p>
            <a:r>
              <a:rPr lang="ru-RU" sz="1400" dirty="0"/>
              <a:t>Внезапная смерть в семье.</a:t>
            </a:r>
          </a:p>
          <a:p>
            <a:r>
              <a:rPr lang="ru-RU" sz="1400" dirty="0"/>
              <a:t>Побочные реакции на прививки в семье, исключая таковые, обусловленные иммунодефицитами.</a:t>
            </a:r>
          </a:p>
          <a:p>
            <a:r>
              <a:rPr lang="ru-RU" sz="1400" dirty="0"/>
              <a:t>Расстройства питания (малый вес)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74639" y="6093296"/>
            <a:ext cx="6669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МУ 3.3.1.1095-02 «Медицинские противопоказания к проведению профилактических прививок препаратами национального календаря прививок»</a:t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8772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20656"/>
          </a:xfrm>
        </p:spPr>
        <p:txBody>
          <a:bodyPr>
            <a:noAutofit/>
          </a:bodyPr>
          <a:lstStyle/>
          <a:p>
            <a:r>
              <a:rPr lang="ru-RU" sz="2800" b="1" dirty="0"/>
              <a:t>Перечень ПВО определен законодательно!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40918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развиваются либо в первые 24 часа после введения вакцины (реакции немедленного типа), либо в период разгара вакцинального процесса (1 - 2 дня после введения инактивированных вакцин и с 5 по 14 день при введении живых вакцин).</a:t>
            </a:r>
          </a:p>
          <a:p>
            <a:r>
              <a:rPr lang="ru-RU" sz="2400" dirty="0"/>
              <a:t>анафилактический шок и другие аллергические реакции немедленного типа; синдром сывороточной болезни;</a:t>
            </a:r>
          </a:p>
          <a:p>
            <a:r>
              <a:rPr lang="ru-RU" sz="2400" dirty="0"/>
              <a:t>энцефалит, </a:t>
            </a:r>
            <a:r>
              <a:rPr lang="ru-RU" sz="2400" dirty="0" err="1"/>
              <a:t>энцефаломиелит</a:t>
            </a:r>
            <a:r>
              <a:rPr lang="ru-RU" sz="2400" dirty="0"/>
              <a:t>, миелит, моно(поли)неврит, </a:t>
            </a:r>
            <a:r>
              <a:rPr lang="ru-RU" sz="2400" dirty="0" err="1"/>
              <a:t>полирадикулоневрит</a:t>
            </a:r>
            <a:r>
              <a:rPr lang="ru-RU" sz="2400" dirty="0"/>
              <a:t>, энцефалопатия, серозный менингит, </a:t>
            </a:r>
            <a:r>
              <a:rPr lang="ru-RU" sz="2400" dirty="0" err="1"/>
              <a:t>афебрильные</a:t>
            </a:r>
            <a:r>
              <a:rPr lang="ru-RU" sz="2400" dirty="0"/>
              <a:t> судороги, отсутствовавшие до прививки и повторяющиеся в течение 12 месяцев после прививки;</a:t>
            </a:r>
          </a:p>
          <a:p>
            <a:r>
              <a:rPr lang="ru-RU" sz="2400" dirty="0"/>
              <a:t>острый миокардит, острый нефрит, тромбоцитопеническая пурпура, </a:t>
            </a:r>
            <a:r>
              <a:rPr lang="ru-RU" sz="2400" dirty="0" err="1"/>
              <a:t>агранулоцитоз</a:t>
            </a:r>
            <a:r>
              <a:rPr lang="ru-RU" sz="2400" dirty="0"/>
              <a:t>, гипопластическая анемия, системные заболевания соединительной ткани, хронический артрит;</a:t>
            </a:r>
          </a:p>
          <a:p>
            <a:r>
              <a:rPr lang="ru-RU" sz="2400" dirty="0"/>
              <a:t>различные формы </a:t>
            </a:r>
            <a:r>
              <a:rPr lang="ru-RU" sz="2400" dirty="0" err="1"/>
              <a:t>генерализованной</a:t>
            </a:r>
            <a:r>
              <a:rPr lang="ru-RU" sz="2400" dirty="0"/>
              <a:t> </a:t>
            </a:r>
            <a:r>
              <a:rPr lang="ru-RU" sz="2400" dirty="0" err="1"/>
              <a:t>БЦЖ-инфекции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6379495"/>
            <a:ext cx="666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/>
              <a:t>МУ 3.3.1.1095-02 «Медицинские противопоказания к проведению профилактических прививок препаратами национального календаря прививок»</a:t>
            </a:r>
            <a:br>
              <a:rPr lang="ru-RU" sz="800" dirty="0"/>
            </a:b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4240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136527"/>
            <a:ext cx="8858250" cy="484161"/>
          </a:xfrm>
        </p:spPr>
        <p:txBody>
          <a:bodyPr>
            <a:normAutofit/>
          </a:bodyPr>
          <a:lstStyle/>
          <a:p>
            <a:r>
              <a:rPr lang="ru-RU" sz="2800" b="1" dirty="0"/>
              <a:t>Тяжелые патологические вакцинальные реакции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980730"/>
          <a:ext cx="8496944" cy="407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7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124">
                <a:tc>
                  <a:txBody>
                    <a:bodyPr/>
                    <a:lstStyle/>
                    <a:p>
                      <a:r>
                        <a:rPr lang="ru-RU" sz="1400" dirty="0"/>
                        <a:t>Вакцина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Реакция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Период</a:t>
                      </a:r>
                      <a:r>
                        <a:rPr lang="ru-RU" sz="1400" baseline="0" dirty="0"/>
                        <a:t> развития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Частота развитии по отношению к введенным дозам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71">
                <a:tc>
                  <a:txBody>
                    <a:bodyPr/>
                    <a:lstStyle/>
                    <a:p>
                      <a:r>
                        <a:rPr lang="ru-RU" sz="1400" dirty="0"/>
                        <a:t>БЦЖ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Смертельная диссеминация туберкулеза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– 12 </a:t>
                      </a:r>
                      <a:r>
                        <a:rPr lang="ru-RU" sz="1400" dirty="0" err="1"/>
                        <a:t>мес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0,19</a:t>
                      </a:r>
                      <a:r>
                        <a:rPr lang="ru-RU" sz="1400" baseline="0" dirty="0"/>
                        <a:t> – 1,56 / 1 000 000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549">
                <a:tc>
                  <a:txBody>
                    <a:bodyPr/>
                    <a:lstStyle/>
                    <a:p>
                      <a:r>
                        <a:rPr lang="ru-RU" sz="1400" dirty="0"/>
                        <a:t>ОПВ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ВАПП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 – 30 дней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 – 4 / 1 000 000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71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АКДС (</a:t>
                      </a:r>
                      <a:r>
                        <a:rPr lang="ru-RU" sz="1400" dirty="0" err="1"/>
                        <a:t>цельнокл</a:t>
                      </a:r>
                      <a:r>
                        <a:rPr lang="ru-RU" sz="1400" dirty="0"/>
                        <a:t>.)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Пронзительный крик и судорожный синдром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 – 24 часа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1/100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6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Гипотоническо-гипореспонсивные</a:t>
                      </a:r>
                      <a:r>
                        <a:rPr lang="ru-RU" sz="1400" baseline="0" dirty="0"/>
                        <a:t> эпизоды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 – 24 часа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</a:t>
                      </a:r>
                      <a:r>
                        <a:rPr lang="ru-RU" sz="1400" dirty="0"/>
                        <a:t>1/1 000</a:t>
                      </a:r>
                      <a:r>
                        <a:rPr lang="ru-RU" sz="1400" baseline="0" dirty="0"/>
                        <a:t> – 2/1 000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49">
                <a:tc rowSpan="3">
                  <a:txBody>
                    <a:bodyPr/>
                    <a:lstStyle/>
                    <a:p>
                      <a:r>
                        <a:rPr lang="ru-RU" sz="1400" dirty="0"/>
                        <a:t>Коревая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Фебрильные</a:t>
                      </a:r>
                      <a:r>
                        <a:rPr lang="ru-RU" sz="1400" baseline="0" dirty="0"/>
                        <a:t> судороги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– 12 дней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1/3 000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Тромбоцитопения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 – 35 дней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1/30 000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Анафилаксия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час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1/100 000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244353"/>
            <a:ext cx="8568952" cy="1384966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ru-RU" sz="1400" dirty="0"/>
              <a:t>* Реакции не развиваются при повторной иммунизации (кроме анафилаксии) в 90% случаев; у детей старше 6 месяцев выше вероятность развития </a:t>
            </a:r>
            <a:r>
              <a:rPr lang="ru-RU" sz="1400" dirty="0" err="1"/>
              <a:t>фебрильных</a:t>
            </a:r>
            <a:r>
              <a:rPr lang="ru-RU" sz="1400" dirty="0"/>
              <a:t> судорог</a:t>
            </a:r>
          </a:p>
          <a:p>
            <a:r>
              <a:rPr lang="ru-RU" sz="1400" dirty="0"/>
              <a:t>** риск развития </a:t>
            </a:r>
            <a:r>
              <a:rPr lang="ru-RU" sz="1400" dirty="0" err="1"/>
              <a:t>вакцин-ассоциированного</a:t>
            </a:r>
            <a:r>
              <a:rPr lang="ru-RU" sz="1400" dirty="0"/>
              <a:t> полиомиелита выше при введении 1-й дозы ОПВ (1/750 000 против 1/5,1 </a:t>
            </a:r>
            <a:r>
              <a:rPr lang="ru-RU" sz="1400" dirty="0" err="1"/>
              <a:t>млн</a:t>
            </a:r>
            <a:r>
              <a:rPr lang="ru-RU" sz="1400" dirty="0"/>
              <a:t>), а также у взрослых и </a:t>
            </a:r>
            <a:r>
              <a:rPr lang="ru-RU" sz="1400" dirty="0" err="1"/>
              <a:t>иммунокомпрометированных</a:t>
            </a:r>
            <a:r>
              <a:rPr lang="ru-RU" sz="1400" dirty="0"/>
              <a:t> пациентов</a:t>
            </a:r>
          </a:p>
          <a:p>
            <a:r>
              <a:rPr lang="ru-RU" sz="1400" dirty="0"/>
              <a:t>*** судороги носят </a:t>
            </a:r>
            <a:r>
              <a:rPr lang="ru-RU" sz="1400" dirty="0" err="1"/>
              <a:t>фебрильный</a:t>
            </a:r>
            <a:r>
              <a:rPr lang="ru-RU" sz="1400" dirty="0"/>
              <a:t> характер, вероятность развития зависит от возраста; риск развития намного ниже у детей младше 4-х месяцев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6011" y="6530968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031754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Серьезные НЯПИ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dirty="0"/>
              <a:t>НЯПИ считаются серьезными в следующих случаях:</a:t>
            </a:r>
          </a:p>
          <a:p>
            <a:endParaRPr lang="ru-RU" sz="2400" dirty="0"/>
          </a:p>
          <a:p>
            <a:pPr lvl="1"/>
            <a:r>
              <a:rPr lang="ru-RU" dirty="0"/>
              <a:t>летальный исход;</a:t>
            </a:r>
          </a:p>
          <a:p>
            <a:pPr lvl="1"/>
            <a:r>
              <a:rPr lang="ru-RU" dirty="0"/>
              <a:t>заболевание, угрожающее жизни;</a:t>
            </a:r>
          </a:p>
          <a:p>
            <a:pPr lvl="1"/>
            <a:r>
              <a:rPr lang="ru-RU" dirty="0"/>
              <a:t>заболевание, потребовавшее срочной госпитализации или продления уже существующей;</a:t>
            </a:r>
          </a:p>
          <a:p>
            <a:pPr lvl="1"/>
            <a:r>
              <a:rPr lang="ru-RU" dirty="0"/>
              <a:t>длительное или выраженное нарушение здоровья;</a:t>
            </a:r>
          </a:p>
          <a:p>
            <a:pPr lvl="1"/>
            <a:r>
              <a:rPr lang="ru-RU" dirty="0"/>
              <a:t>внутриутробная аномалия или пороки развития ребенка, родившегося у матери, получившей вакцинацию во время беременности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66011" y="6309320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1353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Ожидаемая вероятность развития серьезных НЯПИ некоторых вакцин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676145"/>
              </p:ext>
            </p:extLst>
          </p:nvPr>
        </p:nvGraphicFramePr>
        <p:xfrm>
          <a:off x="539552" y="1340768"/>
          <a:ext cx="8424936" cy="515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112">
                <a:tc>
                  <a:txBody>
                    <a:bodyPr/>
                    <a:lstStyle/>
                    <a:p>
                      <a:r>
                        <a:rPr lang="ru-RU" sz="1800" dirty="0"/>
                        <a:t>Вакцина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Частота</a:t>
                      </a:r>
                      <a:r>
                        <a:rPr lang="ru-RU" sz="1800" baseline="0" dirty="0"/>
                        <a:t> развития редких НЯ тяжелой степени выраженности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535">
                <a:tc>
                  <a:txBody>
                    <a:bodyPr/>
                    <a:lstStyle/>
                    <a:p>
                      <a:r>
                        <a:rPr lang="ru-RU" sz="1800" dirty="0"/>
                        <a:t>БЦЖ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0,000019-0,000159%</a:t>
                      </a:r>
                      <a:r>
                        <a:rPr lang="ru-RU" sz="1800" baseline="0" dirty="0"/>
                        <a:t> развития диссеминированного туберкулеза (небрежность при вакцинации 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</a:rPr>
                        <a:t>при врожденных иммунодефицитах</a:t>
                      </a:r>
                      <a:r>
                        <a:rPr lang="ru-RU" sz="1800" baseline="0" dirty="0"/>
                        <a:t>)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112">
                <a:tc>
                  <a:txBody>
                    <a:bodyPr/>
                    <a:lstStyle/>
                    <a:p>
                      <a:r>
                        <a:rPr lang="ru-RU" sz="1800" dirty="0"/>
                        <a:t>ОПВ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ВАП 1 на 2-3 миллиона доз (либо 1 на 750 000 доз на первую</a:t>
                      </a:r>
                      <a:r>
                        <a:rPr lang="ru-RU" sz="1800" baseline="0" dirty="0"/>
                        <a:t> иммунизацию ОПВ)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52">
                <a:tc>
                  <a:txBody>
                    <a:bodyPr/>
                    <a:lstStyle/>
                    <a:p>
                      <a:r>
                        <a:rPr lang="ru-RU" sz="1800" dirty="0"/>
                        <a:t>Корь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 на 1 000 000 доз (развитие энцефалита)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52">
                <a:tc>
                  <a:txBody>
                    <a:bodyPr/>
                    <a:lstStyle/>
                    <a:p>
                      <a:r>
                        <a:rPr lang="ru-RU" sz="1800" dirty="0"/>
                        <a:t>АКДС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 на 750 000 доз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112">
                <a:tc>
                  <a:txBody>
                    <a:bodyPr/>
                    <a:lstStyle/>
                    <a:p>
                      <a:r>
                        <a:rPr lang="ru-RU" sz="1800" dirty="0"/>
                        <a:t>Гепатит 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Очень редкие сообщения о</a:t>
                      </a:r>
                      <a:r>
                        <a:rPr lang="ru-RU" sz="1800" baseline="0" dirty="0"/>
                        <a:t> развитии анафилактических реакций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0535">
                <a:tc>
                  <a:txBody>
                    <a:bodyPr/>
                    <a:lstStyle/>
                    <a:p>
                      <a:r>
                        <a:rPr lang="ru-RU" sz="1800" dirty="0"/>
                        <a:t>Пневмококковая конъюгированная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 ПКВ не было связано редких</a:t>
                      </a:r>
                      <a:r>
                        <a:rPr lang="ru-RU" sz="1800" baseline="0" dirty="0"/>
                        <a:t> и очень редких</a:t>
                      </a:r>
                      <a:r>
                        <a:rPr lang="ru-RU" sz="1800" dirty="0"/>
                        <a:t> НЯ</a:t>
                      </a:r>
                      <a:r>
                        <a:rPr lang="ru-RU" sz="1800" baseline="0" dirty="0"/>
                        <a:t> тяжелой степени выраженности, учитывая тот факт, что во всем мире введено свыше 600 </a:t>
                      </a:r>
                      <a:r>
                        <a:rPr lang="ru-RU" sz="1800" baseline="0" dirty="0" err="1"/>
                        <a:t>млн</a:t>
                      </a:r>
                      <a:r>
                        <a:rPr lang="ru-RU" sz="1800" baseline="0" dirty="0"/>
                        <a:t> доз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66010" y="6555541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212902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Поствакцинальные</a:t>
            </a:r>
            <a:r>
              <a:rPr lang="ru-RU" sz="3200" b="1" dirty="0"/>
              <a:t> осложнения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Поствакцинальные</a:t>
            </a:r>
            <a:r>
              <a:rPr lang="ru-RU" sz="2400" dirty="0"/>
              <a:t> осложнения - тяжелые и (или) стойкие нарушения состояния здоровья вследствие профилактических прививок (в соответствии с Федеральным законом "Об иммунопрофилактике инфекционных болезней" от 17 сентября 1998 г. N 157-ФЗк)</a:t>
            </a:r>
          </a:p>
          <a:p>
            <a:r>
              <a:rPr lang="ru-RU" sz="2400" b="1" dirty="0"/>
              <a:t>ПВО не обязательно являются следствием действия вакцины!</a:t>
            </a:r>
          </a:p>
          <a:p>
            <a:r>
              <a:rPr lang="ru-RU" sz="2400" dirty="0"/>
              <a:t>Связь с вакцинацией оценивают по алгоритму </a:t>
            </a:r>
            <a:r>
              <a:rPr lang="ru-RU" sz="2400" dirty="0" err="1"/>
              <a:t>Наранжо</a:t>
            </a:r>
            <a:r>
              <a:rPr lang="ru-RU" sz="2400" dirty="0"/>
              <a:t> (определенная, вероятная, сомнительная)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6093296"/>
            <a:ext cx="7749479" cy="43085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r"/>
            <a:r>
              <a:rPr lang="ru-RU" sz="1100" dirty="0"/>
              <a:t>МУ 3.3.1879-04. 3.3. Иммунопрофилактика инфекционных болезней. Расследование поствакцинальных осложнений. Методические указания</a:t>
            </a:r>
          </a:p>
        </p:txBody>
      </p:sp>
    </p:spTree>
    <p:extLst>
      <p:ext uri="{BB962C8B-B14F-4D97-AF65-F5344CB8AC3E}">
        <p14:creationId xmlns:p14="http://schemas.microsoft.com/office/powerpoint/2010/main" val="6647931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908449" y="165104"/>
            <a:ext cx="7808831" cy="14754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+mn-lt"/>
              </a:rPr>
              <a:t>Критерии ВОЗ для оценки причинно-следственной связи НЯ ПИ</a:t>
            </a:r>
            <a:r>
              <a:rPr lang="de-DE" sz="4000" b="1" dirty="0">
                <a:latin typeface="+mn-lt"/>
              </a:rPr>
              <a:t> </a:t>
            </a:r>
          </a:p>
        </p:txBody>
      </p:sp>
      <p:sp>
        <p:nvSpPr>
          <p:cNvPr id="76803" name="Inhaltsplatzhalter 2"/>
          <p:cNvSpPr>
            <a:spLocks noGrp="1"/>
          </p:cNvSpPr>
          <p:nvPr>
            <p:ph idx="1"/>
          </p:nvPr>
        </p:nvSpPr>
        <p:spPr>
          <a:xfrm>
            <a:off x="1143001" y="1944036"/>
            <a:ext cx="6858000" cy="3273424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/>
              <a:t> Временная связь</a:t>
            </a:r>
            <a:endParaRPr lang="de-DE" sz="2000" b="1" dirty="0"/>
          </a:p>
          <a:p>
            <a:pPr>
              <a:lnSpc>
                <a:spcPct val="150000"/>
              </a:lnSpc>
              <a:defRPr/>
            </a:pPr>
            <a:r>
              <a:rPr lang="ru-RU" sz="2000" b="1" dirty="0"/>
              <a:t> Специфичность</a:t>
            </a:r>
            <a:endParaRPr lang="de-DE" sz="2000" b="1" dirty="0"/>
          </a:p>
          <a:p>
            <a:pPr>
              <a:lnSpc>
                <a:spcPct val="150000"/>
              </a:lnSpc>
              <a:defRPr/>
            </a:pPr>
            <a:r>
              <a:rPr lang="ru-RU" sz="2000" b="1" dirty="0"/>
              <a:t> Стабильность</a:t>
            </a:r>
            <a:endParaRPr lang="de-DE" sz="2000" b="1" dirty="0"/>
          </a:p>
          <a:p>
            <a:pPr>
              <a:lnSpc>
                <a:spcPct val="150000"/>
              </a:lnSpc>
              <a:defRPr/>
            </a:pPr>
            <a:r>
              <a:rPr lang="ru-RU" sz="2000" b="1" dirty="0"/>
              <a:t> Патогенетическое обоснование (биологическая целесообразность)</a:t>
            </a:r>
            <a:endParaRPr lang="de-DE" sz="2000" b="1" dirty="0"/>
          </a:p>
          <a:p>
            <a:pPr>
              <a:lnSpc>
                <a:spcPct val="150000"/>
              </a:lnSpc>
              <a:defRPr/>
            </a:pPr>
            <a:r>
              <a:rPr lang="ru-RU" sz="2000" b="1" dirty="0"/>
              <a:t> Альтернативные объяснения</a:t>
            </a:r>
            <a:endParaRPr lang="de-DE" sz="2000" b="1" dirty="0"/>
          </a:p>
          <a:p>
            <a:pPr>
              <a:lnSpc>
                <a:spcPct val="150000"/>
              </a:lnSpc>
              <a:defRPr/>
            </a:pPr>
            <a:r>
              <a:rPr lang="ru-RU" sz="2000" b="1" dirty="0"/>
              <a:t> Провокационная проба</a:t>
            </a:r>
            <a:endParaRPr lang="de-DE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0905" y="6309320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471596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992888" cy="568863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ru-RU" dirty="0">
                <a:solidFill>
                  <a:schemeClr val="tx1"/>
                </a:solidFill>
              </a:rPr>
              <a:t>- Какие бывают осложнения, от каких факторов зависят</a:t>
            </a:r>
          </a:p>
          <a:p>
            <a:pPr algn="just">
              <a:lnSpc>
                <a:spcPct val="170000"/>
              </a:lnSpc>
            </a:pPr>
            <a:r>
              <a:rPr lang="ru-RU" dirty="0">
                <a:solidFill>
                  <a:schemeClr val="tx1"/>
                </a:solidFill>
              </a:rPr>
              <a:t>- Дальнейшая вакцинация после осложнений от предыдущих прививок, стоит ли продолжать</a:t>
            </a:r>
          </a:p>
          <a:p>
            <a:pPr algn="just">
              <a:lnSpc>
                <a:spcPct val="170000"/>
              </a:lnSpc>
            </a:pPr>
            <a:r>
              <a:rPr lang="ru-RU" dirty="0">
                <a:solidFill>
                  <a:schemeClr val="tx1"/>
                </a:solidFill>
              </a:rPr>
              <a:t>- Может ли прививка вызвать тяжелые заболевания</a:t>
            </a:r>
          </a:p>
          <a:p>
            <a:pPr>
              <a:lnSpc>
                <a:spcPct val="17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78552"/>
            <a:ext cx="8253164" cy="676275"/>
          </a:xfrm>
        </p:spPr>
        <p:txBody>
          <a:bodyPr>
            <a:noAutofit/>
          </a:bodyPr>
          <a:lstStyle/>
          <a:p>
            <a:r>
              <a:rPr lang="ru-RU" sz="2800" b="1" dirty="0"/>
              <a:t>Связь поствакцинальных осложнений с вакцинацией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196752"/>
            <a:ext cx="8109148" cy="5486436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Заболевание может рассматриваться как </a:t>
            </a:r>
            <a:r>
              <a:rPr lang="ru-RU" sz="2400" dirty="0" err="1"/>
              <a:t>поствакцинальное</a:t>
            </a:r>
            <a:r>
              <a:rPr lang="ru-RU" sz="2400" dirty="0"/>
              <a:t> осложнение, если подтверждены следующие положения: </a:t>
            </a:r>
          </a:p>
          <a:p>
            <a:pPr lvl="2"/>
            <a:r>
              <a:rPr lang="ru-RU" sz="2400" dirty="0"/>
              <a:t>доказана временная связь развития с разгаром вакцинального процесса; </a:t>
            </a:r>
          </a:p>
          <a:p>
            <a:pPr lvl="2"/>
            <a:r>
              <a:rPr lang="ru-RU" sz="2400" dirty="0"/>
              <a:t>имеется </a:t>
            </a:r>
            <a:r>
              <a:rPr lang="ru-RU" sz="2400" dirty="0" err="1"/>
              <a:t>дозозависимая</a:t>
            </a:r>
            <a:r>
              <a:rPr lang="ru-RU" sz="2400" dirty="0"/>
              <a:t> взаимосвязь; </a:t>
            </a:r>
          </a:p>
          <a:p>
            <a:pPr lvl="2"/>
            <a:r>
              <a:rPr lang="ru-RU" sz="2400" dirty="0"/>
              <a:t>раскрыты биологические механизмы развития ПВО; </a:t>
            </a:r>
          </a:p>
          <a:p>
            <a:pPr lvl="2"/>
            <a:r>
              <a:rPr lang="ru-RU" sz="2400" dirty="0"/>
              <a:t>данное состояние может быть воспроизведено в эксперименте; </a:t>
            </a:r>
          </a:p>
          <a:p>
            <a:pPr lvl="2"/>
            <a:r>
              <a:rPr lang="ru-RU" sz="2400" dirty="0"/>
              <a:t>произведен учет альтернативных причин и доказана статистически их несостоятельность; </a:t>
            </a:r>
          </a:p>
          <a:p>
            <a:pPr lvl="2"/>
            <a:r>
              <a:rPr lang="ru-RU" sz="2400" dirty="0"/>
              <a:t>рассчитана сила ассоциации заболевания с прививкой методом определения относительного риска; </a:t>
            </a:r>
          </a:p>
          <a:p>
            <a:pPr lvl="2"/>
            <a:r>
              <a:rPr lang="ru-RU" sz="2400" dirty="0"/>
              <a:t>при прекращении использования вакцины ПВО не регистрируется.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6407857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0371586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8128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/>
              <a:t>Ложные противопоказания к проведению профилактических прививок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3" y="1628774"/>
          <a:ext cx="8280920" cy="439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167">
                <a:tc>
                  <a:txBody>
                    <a:bodyPr/>
                    <a:lstStyle/>
                    <a:p>
                      <a:r>
                        <a:rPr lang="ru-RU" sz="1800" dirty="0"/>
                        <a:t>Состояния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анамнезе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346">
                <a:tc>
                  <a:txBody>
                    <a:bodyPr/>
                    <a:lstStyle/>
                    <a:p>
                      <a:r>
                        <a:rPr lang="ru-RU" sz="1800" dirty="0"/>
                        <a:t>Перинатальная энцефалопатия</a:t>
                      </a:r>
                    </a:p>
                    <a:p>
                      <a:r>
                        <a:rPr lang="ru-RU" sz="1800" dirty="0"/>
                        <a:t>Стабильная неврология</a:t>
                      </a:r>
                    </a:p>
                    <a:p>
                      <a:r>
                        <a:rPr lang="ru-RU" sz="1800" dirty="0"/>
                        <a:t>Увеличение</a:t>
                      </a:r>
                      <a:r>
                        <a:rPr lang="ru-RU" sz="1800" baseline="0" dirty="0"/>
                        <a:t> тени тимуса</a:t>
                      </a:r>
                    </a:p>
                    <a:p>
                      <a:r>
                        <a:rPr lang="ru-RU" sz="1800" baseline="0" dirty="0"/>
                        <a:t>Аллергия, астма, экзема</a:t>
                      </a:r>
                    </a:p>
                    <a:p>
                      <a:r>
                        <a:rPr lang="ru-RU" sz="1800" baseline="0" dirty="0"/>
                        <a:t>Врожденные пороки</a:t>
                      </a:r>
                    </a:p>
                    <a:p>
                      <a:r>
                        <a:rPr lang="ru-RU" sz="1800" baseline="0" dirty="0" err="1"/>
                        <a:t>Дисбактериоз</a:t>
                      </a:r>
                      <a:endParaRPr lang="ru-RU" sz="1800" baseline="0" dirty="0"/>
                    </a:p>
                    <a:p>
                      <a:r>
                        <a:rPr lang="ru-RU" sz="1800" baseline="0" dirty="0"/>
                        <a:t>Базисная терапия сопутствующих заболеваний</a:t>
                      </a:r>
                    </a:p>
                    <a:p>
                      <a:r>
                        <a:rPr lang="ru-RU" sz="1800" baseline="0" dirty="0"/>
                        <a:t>Топические ГКС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Недоношенность</a:t>
                      </a:r>
                    </a:p>
                    <a:p>
                      <a:r>
                        <a:rPr lang="ru-RU" sz="1800" dirty="0"/>
                        <a:t>Сепсис</a:t>
                      </a:r>
                    </a:p>
                    <a:p>
                      <a:r>
                        <a:rPr lang="ru-RU" sz="1800" dirty="0"/>
                        <a:t>Болезнь гиалиновых мембран</a:t>
                      </a:r>
                    </a:p>
                    <a:p>
                      <a:r>
                        <a:rPr lang="ru-RU" sz="1800" dirty="0"/>
                        <a:t>Гемолитическая болезнь новорожденных</a:t>
                      </a:r>
                    </a:p>
                    <a:p>
                      <a:r>
                        <a:rPr lang="ru-RU" sz="1800" dirty="0"/>
                        <a:t>Осложнения после вакцинации</a:t>
                      </a:r>
                      <a:r>
                        <a:rPr lang="ru-RU" sz="1800" baseline="0" dirty="0"/>
                        <a:t> в семье</a:t>
                      </a:r>
                    </a:p>
                    <a:p>
                      <a:r>
                        <a:rPr lang="ru-RU" sz="1800" baseline="0" dirty="0"/>
                        <a:t>Аллергия у родственников</a:t>
                      </a:r>
                    </a:p>
                    <a:p>
                      <a:r>
                        <a:rPr lang="ru-RU" sz="1800" baseline="0" dirty="0"/>
                        <a:t>Эпилепсия у родственников</a:t>
                      </a:r>
                    </a:p>
                    <a:p>
                      <a:r>
                        <a:rPr lang="ru-RU" sz="1800" baseline="0" dirty="0"/>
                        <a:t>Внезапная смерть в семье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43808" y="6004430"/>
            <a:ext cx="6094561" cy="55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pPr algn="r"/>
            <a:r>
              <a:rPr lang="ru-RU" sz="1000" dirty="0" err="1">
                <a:latin typeface="Calibri" pitchFamily="34" charset="0"/>
              </a:rPr>
              <a:t>Медуницын</a:t>
            </a:r>
            <a:r>
              <a:rPr lang="ru-RU" sz="1000" dirty="0">
                <a:latin typeface="Calibri" pitchFamily="34" charset="0"/>
              </a:rPr>
              <a:t> Н.В., 2000</a:t>
            </a:r>
          </a:p>
          <a:p>
            <a:pPr algn="r"/>
            <a:r>
              <a:rPr lang="ru-RU" sz="1000" dirty="0" err="1">
                <a:latin typeface="Calibri" pitchFamily="34" charset="0"/>
              </a:rPr>
              <a:t>Шамшева</a:t>
            </a:r>
            <a:r>
              <a:rPr lang="ru-RU" sz="1000" dirty="0">
                <a:latin typeface="Calibri" pitchFamily="34" charset="0"/>
              </a:rPr>
              <a:t> О.В., Корсунский А.А., </a:t>
            </a:r>
            <a:r>
              <a:rPr lang="ru-RU" sz="1000" dirty="0" err="1">
                <a:latin typeface="Calibri" pitchFamily="34" charset="0"/>
              </a:rPr>
              <a:t>Учайкин</a:t>
            </a:r>
            <a:r>
              <a:rPr lang="ru-RU" sz="1000" dirty="0">
                <a:latin typeface="Calibri" pitchFamily="34" charset="0"/>
              </a:rPr>
              <a:t> В.Ф. Вакцинопрофилактика: руководство для врачей. – М.: </a:t>
            </a:r>
            <a:r>
              <a:rPr lang="ru-RU" sz="1000" dirty="0" err="1">
                <a:latin typeface="Calibri" pitchFamily="34" charset="0"/>
              </a:rPr>
              <a:t>ГЭТОАР-Медиа</a:t>
            </a:r>
            <a:r>
              <a:rPr lang="ru-RU" sz="1000" dirty="0">
                <a:latin typeface="Calibri" pitchFamily="34" charset="0"/>
              </a:rPr>
              <a:t>, 2011. – 184 с.</a:t>
            </a:r>
          </a:p>
        </p:txBody>
      </p:sp>
    </p:spTree>
    <p:extLst>
      <p:ext uri="{BB962C8B-B14F-4D97-AF65-F5344CB8AC3E}">
        <p14:creationId xmlns:p14="http://schemas.microsoft.com/office/powerpoint/2010/main" val="12438228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/>
              <a:t>Обеспечение безопасности вакцинации: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соблюдение техники вакцинации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мониторинг ПВО и расследование каждого случая, подозрительного на ПВО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обучение и повышение квалификации медицинского персонала, осуществляющего иммунизацию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соблюдение постоянных и временных противопоказаний к вакцинации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обязательный осмотр и термометрия перед прививкой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учет предшествующих реакций на вакцинные препараты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пациентов с хроническими заболеваниями - срок последнего обострения, терапия, длительность ремиссии, ее клинико-лабораторное подтверждение</a:t>
            </a:r>
          </a:p>
          <a:p>
            <a:r>
              <a:rPr lang="ru-RU" sz="2000" dirty="0">
                <a:latin typeface="Arial"/>
              </a:rPr>
              <a:t>учет эпидемического анамнеза в семье и детском учреждении на момент вакцинации</a:t>
            </a:r>
          </a:p>
          <a:p>
            <a:r>
              <a:rPr lang="ru-RU" sz="2000" dirty="0">
                <a:latin typeface="Arial"/>
              </a:rPr>
              <a:t>согласие родителей (опекунов) ребенка на проведение прививок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093296"/>
            <a:ext cx="7749479" cy="43085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r"/>
            <a:r>
              <a:rPr lang="ru-RU" sz="1100" dirty="0"/>
              <a:t>МУ 3.3.1879-04. 3.3. Иммунопрофилактика инфекционных болезней. Расследование поствакцинальных осложнений. Методические указания</a:t>
            </a:r>
          </a:p>
        </p:txBody>
      </p:sp>
    </p:spTree>
    <p:extLst>
      <p:ext uri="{BB962C8B-B14F-4D97-AF65-F5344CB8AC3E}">
        <p14:creationId xmlns:p14="http://schemas.microsoft.com/office/powerpoint/2010/main" val="2126257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/>
              </a:rPr>
              <a:t>Особенности вакцинации детей с отклонениями в состоянии здоровья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/>
              </a:rPr>
              <a:t>дети должны иммунизироваться </a:t>
            </a:r>
            <a:r>
              <a:rPr lang="ru-RU" sz="2000" dirty="0" err="1">
                <a:latin typeface="Arial"/>
              </a:rPr>
              <a:t>планово</a:t>
            </a:r>
            <a:r>
              <a:rPr lang="ru-RU" sz="2000" dirty="0">
                <a:latin typeface="Arial"/>
              </a:rPr>
              <a:t>, не дожидаясь экстренной ситуации</a:t>
            </a:r>
          </a:p>
          <a:p>
            <a:r>
              <a:rPr lang="ru-RU" sz="2000" dirty="0">
                <a:latin typeface="Arial"/>
              </a:rPr>
              <a:t>плановые прививки проводят не ранее, чем через 1 месяц после обострения основного процесса, в стадии полной/частичной клинико-лабораторной ремиссии</a:t>
            </a:r>
          </a:p>
          <a:p>
            <a:r>
              <a:rPr lang="ru-RU" sz="2000" dirty="0">
                <a:latin typeface="Arial"/>
              </a:rPr>
              <a:t>сроки иммунизации после начала ремиссии, выбор вакцины, возможность их совмещения определяются основным заболеванием ребенка</a:t>
            </a:r>
          </a:p>
          <a:p>
            <a:r>
              <a:rPr lang="ru-RU" sz="2000" dirty="0">
                <a:latin typeface="Arial"/>
              </a:rPr>
              <a:t>вакцинация по эпидемической ситуации детям с любыми заболеваниями может быть проведена в отсутствии ремиссии основного заболевания при продолжающейся активной терапии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093296"/>
            <a:ext cx="7749479" cy="43085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r"/>
            <a:r>
              <a:rPr lang="ru-RU" sz="1100" dirty="0"/>
              <a:t>МУ 3.3.1879-04. 3.3. Иммунопрофилактика инфекционных болезней. Расследование поствакцинальных осложнений. Методические указания</a:t>
            </a:r>
          </a:p>
        </p:txBody>
      </p:sp>
    </p:spTree>
    <p:extLst>
      <p:ext uri="{BB962C8B-B14F-4D97-AF65-F5344CB8AC3E}">
        <p14:creationId xmlns:p14="http://schemas.microsoft.com/office/powerpoint/2010/main" val="3043402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Может ли прививка вызвать тяжелые заболевания?</a:t>
            </a:r>
          </a:p>
        </p:txBody>
      </p:sp>
    </p:spTree>
    <p:extLst>
      <p:ext uri="{BB962C8B-B14F-4D97-AF65-F5344CB8AC3E}">
        <p14:creationId xmlns:p14="http://schemas.microsoft.com/office/powerpoint/2010/main" val="3874364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 К\Desktop\cc7051a1-f286-4fc7-8827-216641e6a4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320480" cy="2780928"/>
          </a:xfrm>
          <a:prstGeom prst="rect">
            <a:avLst/>
          </a:prstGeom>
          <a:noFill/>
        </p:spPr>
      </p:pic>
      <p:pic>
        <p:nvPicPr>
          <p:cNvPr id="3075" name="Picture 3" descr="C:\Users\Елена К\Downloads\Screenshot_2019-03-25 Не так страшна инфекция, как ее вакцина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536504" cy="1600200"/>
          </a:xfrm>
          <a:prstGeom prst="rect">
            <a:avLst/>
          </a:prstGeom>
          <a:noFill/>
        </p:spPr>
      </p:pic>
      <p:pic>
        <p:nvPicPr>
          <p:cNvPr id="3076" name="Picture 4" descr="C:\Users\Елена К\Downloads\Screenshot_2019-03-25 Прививки вызывают аутизм Медицинская мафия не хочет этого признавать – Новости РуА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230" y="4653136"/>
            <a:ext cx="4572770" cy="1346951"/>
          </a:xfrm>
          <a:prstGeom prst="rect">
            <a:avLst/>
          </a:prstGeom>
          <a:noFill/>
        </p:spPr>
      </p:pic>
      <p:pic>
        <p:nvPicPr>
          <p:cNvPr id="3077" name="Picture 5" descr="C:\Users\Елена К\Downloads\Screenshot_2019-03-25 Как связаны рассеянный склероз и прививка от гепатита В Гипотеза — Сайт 17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85184"/>
            <a:ext cx="4350941" cy="967741"/>
          </a:xfrm>
          <a:prstGeom prst="rect">
            <a:avLst/>
          </a:prstGeom>
          <a:noFill/>
        </p:spPr>
      </p:pic>
      <p:pic>
        <p:nvPicPr>
          <p:cNvPr id="3080" name="Picture 8" descr="C:\Users\Елена К\Downloads\Screenshot_2019-03-25 вакцинация вызывает — Яндекс нашлось 23 млн результатов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916832"/>
            <a:ext cx="4149542" cy="2708920"/>
          </a:xfrm>
          <a:prstGeom prst="rect">
            <a:avLst/>
          </a:prstGeom>
          <a:noFill/>
        </p:spPr>
      </p:pic>
      <p:pic>
        <p:nvPicPr>
          <p:cNvPr id="3081" name="Picture 9" descr="C:\Users\Елена К\Downloads\Screenshot_2019-03-25 вакцинация вызывает — Яндекс нашлось 23 млн результатов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4664"/>
            <a:ext cx="3649142" cy="156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979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целом, по данным ВОЗ, примерно каждый четвертый случай онкологического заболевания в мире (в странах с низким и средним уровнем дохода) связан с инфекциями, вызывающими рак и гепатит. </a:t>
            </a:r>
          </a:p>
          <a:p>
            <a:r>
              <a:rPr lang="ru-RU" dirty="0"/>
              <a:t>Вакцинация позволяет снизить риск развития некоторых онкологических заболеваний (например, вакцинация против гепатита В, </a:t>
            </a:r>
            <a:r>
              <a:rPr lang="ru-RU" dirty="0" err="1"/>
              <a:t>папилома-вирусной</a:t>
            </a:r>
            <a:r>
              <a:rPr lang="ru-RU" dirty="0"/>
              <a:t> инфекции)</a:t>
            </a:r>
          </a:p>
          <a:p>
            <a:r>
              <a:rPr lang="en-US" dirty="0"/>
              <a:t>CDC </a:t>
            </a:r>
            <a:r>
              <a:rPr lang="ru-RU" dirty="0"/>
              <a:t>подчеркивает, что онкологическое заболевание не является противопоказанием к проведению вакцинации, т.к. пациенты, имеющие в анамнезе онкологические заболевания, относятся к «группе риска» заражения инфекционными агентами.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237312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https://www.cdc.gov/</a:t>
            </a:r>
            <a:endParaRPr lang="ru-RU" sz="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/>
              <a:t>Вакцинация вызывает онкологические заболевания?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6453336"/>
            <a:ext cx="11608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https://www.who.int/</a:t>
            </a:r>
            <a:endParaRPr lang="ru-RU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Прививки – причина аутоиммунных заболеваний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Есть единичные случаи связи: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вакцинации от кори и аутоиммунной тромбоцитопении (разрушения тромбоцитов в крови),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прививки от бешенства и диссеминированного </a:t>
            </a:r>
            <a:r>
              <a:rPr lang="ru-RU" dirty="0" err="1"/>
              <a:t>энцефаломиелита</a:t>
            </a:r>
            <a:r>
              <a:rPr lang="ru-RU" dirty="0"/>
              <a:t> (заболевания нервной системы),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вакцинации от свиного гриппа и синдромом </a:t>
            </a:r>
            <a:r>
              <a:rPr lang="ru-RU" dirty="0" err="1"/>
              <a:t>Гийена-Барре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Однако, эти случаи единичны и нуждаются в дополнительной проверке. </a:t>
            </a:r>
          </a:p>
          <a:p>
            <a:pPr marL="0" indent="0" algn="ctr">
              <a:buNone/>
            </a:pPr>
            <a:r>
              <a:rPr lang="ru-RU" dirty="0"/>
              <a:t>Вред от не проведенной вакцинации превышает возможные риски побочных эффектов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1592" y="6237312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hlinkClick r:id="rId2"/>
              </a:rPr>
              <a:t>http://cis.nci.nih.gov/fact/6_40.html</a:t>
            </a:r>
            <a:endParaRPr lang="ru-RU" sz="800" dirty="0"/>
          </a:p>
          <a:p>
            <a:pPr algn="r"/>
            <a:r>
              <a:rPr lang="en-US" sz="800" dirty="0">
                <a:hlinkClick r:id="rId3"/>
              </a:rPr>
              <a:t>https://www.who.int/vaccine_safety</a:t>
            </a:r>
            <a:endParaRPr lang="ru-RU" sz="800" dirty="0"/>
          </a:p>
          <a:p>
            <a:pPr algn="r"/>
            <a:r>
              <a:rPr lang="en-US" sz="800" dirty="0"/>
              <a:t>.</a:t>
            </a:r>
            <a:endParaRPr lang="ru-RU" sz="800" dirty="0"/>
          </a:p>
          <a:p>
            <a:pPr algn="r"/>
            <a:endParaRPr lang="ru-RU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В вакцинах содержатся компоненты, нарушающие репродуктивную функцию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542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«Заговор с целью сократить прирост населения»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Миф возник в те времена, когда появилась оральная полиомиелитная вакцина.</a:t>
            </a:r>
          </a:p>
          <a:p>
            <a:r>
              <a:rPr lang="ru-RU" dirty="0"/>
              <a:t>Сейчас то же самое говорят о вакцине против ВПЧ инфекции, которая передается в том числе половым путем, и о вакцине против эпидемического паротита. </a:t>
            </a:r>
          </a:p>
          <a:p>
            <a:endParaRPr lang="ru-RU" dirty="0"/>
          </a:p>
          <a:p>
            <a:r>
              <a:rPr lang="ru-RU" dirty="0"/>
              <a:t>Адъюванты подтвердили свою безопасность. Были проведены исследования по оценке репродуктивной функции и влиянию на эмбрион. </a:t>
            </a:r>
          </a:p>
          <a:p>
            <a:r>
              <a:rPr lang="ru-RU" dirty="0"/>
              <a:t>Вакцинация от эпидемического паротита позволяет предупредить развитие орхита. </a:t>
            </a:r>
          </a:p>
          <a:p>
            <a:r>
              <a:rPr lang="ru-RU" dirty="0"/>
              <a:t>Вакцинация от вируса папилломы человека позволяет сохранить репродуктивное здоровье женщин, предупреждая развитие рака шейки матки.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309320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http://cis.nci.nih.gov/fact/6_40.html</a:t>
            </a:r>
            <a:endParaRPr lang="ru-RU" sz="1100" dirty="0"/>
          </a:p>
          <a:p>
            <a:pPr algn="r"/>
            <a:r>
              <a:rPr lang="en-US" sz="1100" dirty="0">
                <a:hlinkClick r:id="rId4"/>
              </a:rPr>
              <a:t>https://www.who.int/vaccine_safety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88032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b="1" dirty="0"/>
              <a:t>Вакцины содержат гидроокись алюминия - она вызывает рассеянный склероз, слабоумие, ДЦП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517632" cy="4896543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Гидроксид алюминия в вакцине усиливает иммунную реакцию и удерживает компоненты вакцины вместе.</a:t>
            </a:r>
          </a:p>
          <a:p>
            <a:pPr algn="just"/>
            <a:r>
              <a:rPr lang="ru-RU" sz="2200" dirty="0"/>
              <a:t>Алюминий: постоянно присутствует в воздухе, пищевых продуктах. Грудные дети больше получают алюминия через грудное молоко матери или смесь, чем через прививку. </a:t>
            </a:r>
          </a:p>
          <a:p>
            <a:pPr algn="just"/>
            <a:r>
              <a:rPr lang="ru-RU" sz="2200" dirty="0"/>
              <a:t>Большая часть алюминия, попадающего в организм, быстро удаляется. </a:t>
            </a:r>
          </a:p>
          <a:p>
            <a:pPr algn="just"/>
            <a:r>
              <a:rPr lang="ru-RU" sz="2200" dirty="0"/>
              <a:t>ВОЗ и Глобальный консультативный комитет по безопасности вакцин также дает заключение о том, что накопление </a:t>
            </a:r>
            <a:r>
              <a:rPr lang="ru-RU" sz="2200" dirty="0" err="1"/>
              <a:t>гидроксида</a:t>
            </a:r>
            <a:r>
              <a:rPr lang="ru-RU" sz="2200" dirty="0"/>
              <a:t> алюминия и следующая за этим макрофагальная реакция не связана с какими-либо специфическими симптомами или заболеваниями.</a:t>
            </a:r>
          </a:p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53545" y="6352392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http://cis.nci.nih.gov/fact/6_40.html</a:t>
            </a:r>
            <a:endParaRPr lang="ru-RU" sz="1100" dirty="0"/>
          </a:p>
          <a:p>
            <a:pPr algn="r"/>
            <a:r>
              <a:rPr lang="en-US" sz="1100" dirty="0">
                <a:hlinkClick r:id="rId4"/>
              </a:rPr>
              <a:t>https://www.who.int/vaccine_safety</a:t>
            </a:r>
            <a:endParaRPr lang="ru-RU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6093296"/>
            <a:ext cx="1907704" cy="76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404664"/>
            <a:ext cx="14401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262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ru-RU" sz="3200" b="1" dirty="0">
                <a:solidFill>
                  <a:schemeClr val="bg1"/>
                </a:solidFill>
              </a:rPr>
              <a:t>Представьте себе мир без прививок</a:t>
            </a:r>
          </a:p>
        </p:txBody>
      </p:sp>
      <p:sp>
        <p:nvSpPr>
          <p:cNvPr id="4" name="Овал 3"/>
          <p:cNvSpPr/>
          <p:nvPr/>
        </p:nvSpPr>
        <p:spPr>
          <a:xfrm>
            <a:off x="6804248" y="63813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Вакцинация и аутизм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3438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/>
              <a:t>В 1998 году в журнале Ланцет публикуется работа </a:t>
            </a:r>
            <a:r>
              <a:rPr lang="en-US" sz="2000" dirty="0"/>
              <a:t>Wakefield AJ, </a:t>
            </a:r>
            <a:r>
              <a:rPr lang="en-US" sz="2000" dirty="0" err="1"/>
              <a:t>Murch</a:t>
            </a:r>
            <a:r>
              <a:rPr lang="en-US" sz="2000" dirty="0"/>
              <a:t> SH, Anthony A, et al. </a:t>
            </a:r>
            <a:r>
              <a:rPr lang="en-US" sz="2000" dirty="0" err="1"/>
              <a:t>Ileal</a:t>
            </a:r>
            <a:r>
              <a:rPr lang="en-US" sz="2000" dirty="0"/>
              <a:t>-lymphoid-nodular hyperplasia, non-specific colitis, and pervasive developmental disorder in children. Lancet 1998; 351:637.</a:t>
            </a:r>
            <a:r>
              <a:rPr lang="ru-RU" sz="20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В 2010 году выяснилось, что:</a:t>
            </a:r>
          </a:p>
          <a:p>
            <a:pPr marL="714375" indent="357188">
              <a:buFont typeface="Wingdings" pitchFamily="2" charset="2"/>
              <a:buChar char="Ø"/>
            </a:pPr>
            <a:r>
              <a:rPr lang="ru-RU" sz="2000" b="1" dirty="0"/>
              <a:t>работа была методологически неверной</a:t>
            </a:r>
          </a:p>
          <a:p>
            <a:pPr marL="714375" indent="357188">
              <a:buFont typeface="Wingdings" pitchFamily="2" charset="2"/>
              <a:buChar char="Ø"/>
            </a:pPr>
            <a:r>
              <a:rPr lang="ru-RU" sz="2000" b="1" dirty="0"/>
              <a:t>оказалась однозначной фальсификацией</a:t>
            </a:r>
          </a:p>
          <a:p>
            <a:pPr marL="0" indent="0" algn="just">
              <a:buNone/>
            </a:pPr>
            <a:r>
              <a:rPr lang="ru-RU" sz="3900" b="1" dirty="0">
                <a:solidFill>
                  <a:srgbClr val="FF0000"/>
                </a:solidFill>
              </a:rPr>
              <a:t>!</a:t>
            </a:r>
            <a:r>
              <a:rPr lang="ru-RU" sz="2000" dirty="0"/>
              <a:t> 3 из 12 исследованных детей страдали аутизмом до прививок, а 5 имели те или иные неврологические расстройства. 10 из 13 рецензентов признались в том, что результаты лабораторных тестов, выявивших вирусные тела в стенке кишечника, вызывали у них сомнения. </a:t>
            </a:r>
          </a:p>
          <a:p>
            <a:pPr marL="0" indent="273050" algn="just">
              <a:buFont typeface="Arial" pitchFamily="34" charset="0"/>
              <a:buChar char="•"/>
            </a:pPr>
            <a:r>
              <a:rPr lang="ru-RU" sz="2000" dirty="0"/>
              <a:t>По результатам расследования </a:t>
            </a:r>
            <a:r>
              <a:rPr lang="en-US" sz="2000" dirty="0"/>
              <a:t>The Lancet </a:t>
            </a:r>
            <a:r>
              <a:rPr lang="ru-RU" sz="2000" dirty="0"/>
              <a:t>окончательно отозвал статью в 2010 году</a:t>
            </a:r>
          </a:p>
          <a:p>
            <a:pPr marL="0" indent="273050" algn="just">
              <a:buFont typeface="Arial" pitchFamily="34" charset="0"/>
              <a:buChar char="•"/>
            </a:pPr>
            <a:r>
              <a:rPr lang="ru-RU" sz="2000" dirty="0"/>
              <a:t>Только на основании сделанных предположений, в 1999 году Американская Академия Педиатрии (AAP) И Служба Общественного здравоохранения (</a:t>
            </a:r>
            <a:r>
              <a:rPr lang="ru-RU" sz="2000" dirty="0" err="1"/>
              <a:t>United</a:t>
            </a:r>
            <a:r>
              <a:rPr lang="ru-RU" sz="2000" dirty="0"/>
              <a:t> </a:t>
            </a:r>
            <a:r>
              <a:rPr lang="ru-RU" sz="2000" dirty="0" err="1"/>
              <a:t>States</a:t>
            </a:r>
            <a:r>
              <a:rPr lang="ru-RU" sz="2000" dirty="0"/>
              <a:t> </a:t>
            </a:r>
            <a:r>
              <a:rPr lang="ru-RU" sz="2000" dirty="0" err="1"/>
              <a:t>Public</a:t>
            </a:r>
            <a:r>
              <a:rPr lang="ru-RU" sz="2000" dirty="0"/>
              <a:t> </a:t>
            </a:r>
            <a:r>
              <a:rPr lang="ru-RU" sz="2000" dirty="0" err="1"/>
              <a:t>Health</a:t>
            </a:r>
            <a:r>
              <a:rPr lang="ru-RU" sz="2000" dirty="0"/>
              <a:t> </a:t>
            </a:r>
            <a:r>
              <a:rPr lang="ru-RU" sz="2000" dirty="0" err="1"/>
              <a:t>Service</a:t>
            </a:r>
            <a:r>
              <a:rPr lang="ru-RU" sz="2000" dirty="0"/>
              <a:t>) рекомендовала исключить </a:t>
            </a:r>
            <a:r>
              <a:rPr lang="ru-RU" sz="2000" dirty="0" err="1"/>
              <a:t>тимеросал</a:t>
            </a:r>
            <a:r>
              <a:rPr lang="ru-RU" sz="2000" dirty="0"/>
              <a:t> или уменьшить его содержание в вакцинах.</a:t>
            </a:r>
          </a:p>
          <a:p>
            <a:pPr marL="0" indent="273050" algn="just">
              <a:buFont typeface="Arial" pitchFamily="34" charset="0"/>
              <a:buChar char="•"/>
            </a:pP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4135" y="6164723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http://cis.nci.nih.gov/fact/6_40.html</a:t>
            </a:r>
            <a:endParaRPr lang="ru-RU" sz="1100" dirty="0"/>
          </a:p>
          <a:p>
            <a:pPr algn="r"/>
            <a:r>
              <a:rPr lang="en-US" sz="1100" dirty="0">
                <a:hlinkClick r:id="rId4"/>
              </a:rPr>
              <a:t>https://www.who.int/vaccine_safety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b="1" dirty="0"/>
              <a:t>Фенол может вызвать шок, конвульсии, сердечную недостаточность, смерть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Токсичным для организма фенол становится в дозах, свыше 70 мг/кг, то есть в 2000 раз превышающих дозу в вакцинах. </a:t>
            </a:r>
          </a:p>
          <a:p>
            <a:pPr algn="just"/>
            <a:r>
              <a:rPr lang="ru-RU" sz="2400" dirty="0"/>
              <a:t>Фенол давно используют в фармацевтических составах как антисептик. Содержится в препаратах для внешнего применения при заболеваниях кожи, среднего уха, в вагинальных и ректальных свечах, инъекциях сывороток, инсулина, </a:t>
            </a:r>
            <a:r>
              <a:rPr lang="ru-RU" sz="2400" dirty="0" err="1"/>
              <a:t>соматотропина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Фенол образуется в тканях нашего организма. Он содержится в крови и моче, частично выделяется с калом. </a:t>
            </a:r>
          </a:p>
          <a:p>
            <a:pPr algn="just"/>
            <a:r>
              <a:rPr lang="ru-RU" sz="2400" dirty="0"/>
              <a:t>Фенол присутствует в сырах, рыбе, курином мясе, чае. 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4135" y="6164723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http://cis.nci.nih.gov/fact/6_40.html</a:t>
            </a:r>
            <a:endParaRPr lang="ru-RU" sz="1100" dirty="0"/>
          </a:p>
          <a:p>
            <a:pPr algn="r"/>
            <a:r>
              <a:rPr lang="en-US" sz="1100" dirty="0">
                <a:hlinkClick r:id="rId4"/>
              </a:rPr>
              <a:t>https://www.who.int/vaccine_safety</a:t>
            </a:r>
            <a:endParaRPr lang="ru-RU" sz="1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663014" cy="100811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3100" b="1" dirty="0"/>
              <a:t>Вакцинация может привести к развитию аллергических заболеваний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ru-RU" dirty="0"/>
              <a:t>Аллергические реакции при вакцинации довольно редки.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Важно</a:t>
            </a:r>
            <a:r>
              <a:rPr lang="ru-RU" dirty="0">
                <a:solidFill>
                  <a:srgbClr val="C00000"/>
                </a:solidFill>
              </a:rPr>
              <a:t>!</a:t>
            </a:r>
            <a:r>
              <a:rPr lang="ru-RU" dirty="0"/>
              <a:t> риск заболеть смертельно опасным заболеванием у </a:t>
            </a:r>
            <a:r>
              <a:rPr lang="ru-RU" dirty="0" err="1"/>
              <a:t>непривитого</a:t>
            </a:r>
            <a:r>
              <a:rPr lang="ru-RU" dirty="0"/>
              <a:t> ребенка гораздо выше всех рисков, связанных с развитием возможной аллергической реакции после прививки. 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Нет достоверных данных, что вакцинация у детей связана с развитием аллергии в будущем.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4135" y="6309320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2"/>
              </a:rPr>
              <a:t>http://cis.nci.nih.gov/fact/6_40.html</a:t>
            </a:r>
            <a:endParaRPr lang="ru-RU" sz="1100" dirty="0"/>
          </a:p>
          <a:p>
            <a:pPr algn="r"/>
            <a:r>
              <a:rPr lang="en-US" sz="1100" dirty="0">
                <a:hlinkClick r:id="rId3"/>
              </a:rPr>
              <a:t>https://www.who.int/vaccine_safety</a:t>
            </a:r>
            <a:endParaRPr lang="ru-RU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Вместо послесловия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3632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 К\Downloads\Screenshot_2019-03-30-20-09-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976664" cy="58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Резюме: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256584"/>
          </a:xfrm>
        </p:spPr>
        <p:txBody>
          <a:bodyPr>
            <a:normAutofit/>
          </a:bodyPr>
          <a:lstStyle/>
          <a:p>
            <a:r>
              <a:rPr lang="ru-RU" dirty="0"/>
              <a:t>Дети с хроническими заболеваниями могут быть вакцинированы теми же препаратами, что и здоровые дети. Противопоказания для вакцинации одинаковы для всех детей. </a:t>
            </a:r>
          </a:p>
          <a:p>
            <a:r>
              <a:rPr lang="ru-RU" dirty="0"/>
              <a:t>В процессе вакцинации целесообразно принять во внимание тяжесть течения основного заболевания и, при необходимости, назначать базисную терапию или продолжать ее. </a:t>
            </a:r>
          </a:p>
          <a:p>
            <a:r>
              <a:rPr lang="ru-RU" dirty="0"/>
              <a:t>Т.О., пациенты с различными патологиями могут быть защищены против </a:t>
            </a:r>
            <a:r>
              <a:rPr lang="ru-RU" dirty="0" err="1"/>
              <a:t>вакциноуправляемых</a:t>
            </a:r>
            <a:r>
              <a:rPr lang="ru-RU" dirty="0"/>
              <a:t> инфекций.</a:t>
            </a:r>
          </a:p>
        </p:txBody>
      </p:sp>
    </p:spTree>
    <p:extLst>
      <p:ext uri="{BB962C8B-B14F-4D97-AF65-F5344CB8AC3E}">
        <p14:creationId xmlns:p14="http://schemas.microsoft.com/office/powerpoint/2010/main" val="40701883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1F6C796-A828-4F3E-BA1A-5B31523A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549892"/>
            <a:ext cx="6488430" cy="575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35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061" y="159215"/>
            <a:ext cx="7598811" cy="245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Пример оценки соотношения пользы и риска</a:t>
            </a:r>
          </a:p>
        </p:txBody>
      </p:sp>
      <p:pic>
        <p:nvPicPr>
          <p:cNvPr id="1026" name="Picture 2" descr="C:\Users\Врач аллерголог\Downloads\Screenshot_2019-03-29 Эффективность вакцинации 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3649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7440" y="6642556"/>
            <a:ext cx="73265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" dirty="0" err="1"/>
              <a:t>А.Н.Мац</a:t>
            </a:r>
            <a:r>
              <a:rPr lang="ru-RU" sz="600" dirty="0"/>
              <a:t>. Врачам об </a:t>
            </a:r>
            <a:r>
              <a:rPr lang="ru-RU" sz="600" dirty="0" err="1"/>
              <a:t>антипрививочном</a:t>
            </a:r>
            <a:r>
              <a:rPr lang="ru-RU" sz="600" dirty="0"/>
              <a:t> движении и его вымыслах в СМИ. </a:t>
            </a:r>
            <a:r>
              <a:rPr lang="en-US" sz="600" dirty="0"/>
              <a:t>URL.</a:t>
            </a:r>
            <a:r>
              <a:rPr lang="ru-RU" sz="600" dirty="0"/>
              <a:t>:</a:t>
            </a:r>
            <a:r>
              <a:rPr lang="ru-RU" sz="600" dirty="0" err="1"/>
              <a:t>http</a:t>
            </a:r>
            <a:r>
              <a:rPr lang="ru-RU" sz="600" dirty="0"/>
              <a:t>://www.yaprivit.ru/vaccination/effectivnost-vaccinacii/</a:t>
            </a:r>
            <a:endParaRPr lang="ru-RU" sz="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22623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Виды вакцин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72000" y="188640"/>
            <a:ext cx="4041775" cy="654843"/>
          </a:xfrm>
        </p:spPr>
        <p:txBody>
          <a:bodyPr/>
          <a:lstStyle/>
          <a:p>
            <a:r>
              <a:rPr lang="ru-RU" dirty="0"/>
              <a:t>Состав вакцины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Живые</a:t>
            </a:r>
          </a:p>
          <a:p>
            <a:r>
              <a:rPr lang="ru-RU" dirty="0"/>
              <a:t>Инактивированные</a:t>
            </a:r>
          </a:p>
          <a:p>
            <a:r>
              <a:rPr lang="ru-RU" dirty="0"/>
              <a:t>Анатоксины </a:t>
            </a:r>
          </a:p>
          <a:p>
            <a:r>
              <a:rPr lang="ru-RU" dirty="0" err="1"/>
              <a:t>Рекомбинантные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908720"/>
            <a:ext cx="4041775" cy="3845720"/>
          </a:xfrm>
        </p:spPr>
        <p:txBody>
          <a:bodyPr/>
          <a:lstStyle/>
          <a:p>
            <a:r>
              <a:rPr lang="ru-RU" dirty="0" err="1"/>
              <a:t>Антигенный</a:t>
            </a:r>
            <a:r>
              <a:rPr lang="ru-RU" dirty="0"/>
              <a:t> компонент</a:t>
            </a:r>
          </a:p>
          <a:p>
            <a:r>
              <a:rPr lang="ru-RU" dirty="0"/>
              <a:t>Консервант</a:t>
            </a:r>
          </a:p>
          <a:p>
            <a:r>
              <a:rPr lang="ru-RU" dirty="0"/>
              <a:t>Стабилизатор</a:t>
            </a:r>
          </a:p>
          <a:p>
            <a:r>
              <a:rPr lang="ru-RU" dirty="0"/>
              <a:t>Адъювант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4628"/>
            <a:ext cx="8039099" cy="676275"/>
          </a:xfrm>
        </p:spPr>
        <p:txBody>
          <a:bodyPr>
            <a:noAutofit/>
          </a:bodyPr>
          <a:lstStyle/>
          <a:p>
            <a:r>
              <a:rPr lang="ru-RU" sz="2800" b="1" dirty="0"/>
              <a:t>Нежелательные явления после </a:t>
            </a:r>
            <a:br>
              <a:rPr lang="ru-RU" sz="2800" b="1" dirty="0"/>
            </a:br>
            <a:r>
              <a:rPr lang="ru-RU" sz="2800" b="1" dirty="0"/>
              <a:t>иммунизации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92625"/>
            <a:ext cx="5400600" cy="481669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Российская терминология</a:t>
            </a:r>
          </a:p>
          <a:p>
            <a:pPr lvl="1"/>
            <a:r>
              <a:rPr lang="ru-RU" sz="2000" dirty="0"/>
              <a:t>Нормальный вакцинальный процесс</a:t>
            </a:r>
          </a:p>
          <a:p>
            <a:pPr lvl="1"/>
            <a:r>
              <a:rPr lang="ru-RU" sz="2000" dirty="0"/>
              <a:t>Вакцинальные реакции</a:t>
            </a:r>
          </a:p>
          <a:p>
            <a:pPr lvl="1"/>
            <a:r>
              <a:rPr lang="ru-RU" sz="2000" dirty="0" err="1"/>
              <a:t>Поствакцинальные</a:t>
            </a:r>
            <a:r>
              <a:rPr lang="ru-RU" sz="2000" dirty="0"/>
              <a:t> осложнения</a:t>
            </a:r>
          </a:p>
          <a:p>
            <a:pPr lvl="1"/>
            <a:endParaRPr lang="ru-RU" sz="2000" dirty="0"/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Международная терминология</a:t>
            </a:r>
          </a:p>
          <a:p>
            <a:pPr lvl="1"/>
            <a:r>
              <a:rPr lang="ru-RU" sz="2000" dirty="0"/>
              <a:t>«Нежелательное явление – это любое неблагоприятное клиническое явление, проявившееся в ходе исследований и связанное по времени с применением медицинского продукта, независимо от причинной связи с этим продуктом» (правила </a:t>
            </a:r>
            <a:r>
              <a:rPr lang="en-US" sz="2000" dirty="0"/>
              <a:t>GCP</a:t>
            </a:r>
            <a:r>
              <a:rPr lang="ru-RU" sz="2000" dirty="0"/>
              <a:t>, </a:t>
            </a:r>
            <a:r>
              <a:rPr lang="en-US" sz="2000" dirty="0"/>
              <a:t>ICH</a:t>
            </a:r>
            <a:r>
              <a:rPr lang="ru-RU" sz="2000" dirty="0"/>
              <a:t>, ВОЗ)</a:t>
            </a:r>
          </a:p>
        </p:txBody>
      </p:sp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04664"/>
            <a:ext cx="1301990" cy="2048221"/>
          </a:xfrm>
          <a:prstGeom prst="rect">
            <a:avLst/>
          </a:prstGeom>
        </p:spPr>
      </p:pic>
      <p:pic>
        <p:nvPicPr>
          <p:cNvPr id="6" name="Рисунок 5" descr="ich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437112"/>
            <a:ext cx="2419058" cy="1138379"/>
          </a:xfrm>
          <a:prstGeom prst="rect">
            <a:avLst/>
          </a:prstGeom>
        </p:spPr>
      </p:pic>
      <p:pic>
        <p:nvPicPr>
          <p:cNvPr id="7" name="Рисунок 6" descr="WH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492896"/>
            <a:ext cx="1153619" cy="19996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12160" y="6093296"/>
            <a:ext cx="2895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6"/>
              </a:rPr>
              <a:t>https://www.ich.org/home.html</a:t>
            </a:r>
            <a:endParaRPr lang="ru-RU" sz="1000" dirty="0"/>
          </a:p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6692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Классификация НЯПИ по ВОЗ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21183"/>
            <a:ext cx="5544616" cy="3990926"/>
          </a:xfrm>
        </p:spPr>
        <p:txBody>
          <a:bodyPr>
            <a:normAutofit/>
          </a:bodyPr>
          <a:lstStyle/>
          <a:p>
            <a:r>
              <a:rPr lang="ru-RU" sz="2000" b="1" dirty="0"/>
              <a:t>Связанные со свойствами вакцин</a:t>
            </a:r>
          </a:p>
          <a:p>
            <a:endParaRPr lang="ru-RU" sz="2000" b="1" dirty="0"/>
          </a:p>
          <a:p>
            <a:r>
              <a:rPr lang="ru-RU" sz="2000" b="1" dirty="0"/>
              <a:t>Связанные с качеством препарата</a:t>
            </a:r>
          </a:p>
          <a:p>
            <a:endParaRPr lang="ru-RU" sz="2000" b="1" dirty="0"/>
          </a:p>
          <a:p>
            <a:r>
              <a:rPr lang="ru-RU" sz="2000" b="1" dirty="0"/>
              <a:t>Программные (процедурные) ошибки</a:t>
            </a:r>
          </a:p>
          <a:p>
            <a:endParaRPr lang="ru-RU" sz="2000" b="1" dirty="0"/>
          </a:p>
          <a:p>
            <a:r>
              <a:rPr lang="ru-RU" sz="2000" b="1" dirty="0"/>
              <a:t>Психогенные реакции</a:t>
            </a:r>
          </a:p>
          <a:p>
            <a:endParaRPr lang="ru-RU" sz="2000" b="1" dirty="0"/>
          </a:p>
          <a:p>
            <a:r>
              <a:rPr lang="ru-RU" sz="2000" b="1" dirty="0"/>
              <a:t>Сопутствующие патологические состояния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6165304"/>
            <a:ext cx="6972337" cy="40008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r"/>
            <a:r>
              <a:rPr lang="en-US" sz="1000" dirty="0"/>
              <a:t>CIOMS. Definition and application of terms for vaccine </a:t>
            </a:r>
            <a:r>
              <a:rPr lang="en-US" sz="1000" dirty="0" err="1"/>
              <a:t>pharmacovigilance</a:t>
            </a:r>
            <a:r>
              <a:rPr lang="en-US" sz="1000" dirty="0"/>
              <a:t>. Report of CIOMS/WHO working group on vaccine </a:t>
            </a:r>
            <a:r>
              <a:rPr lang="en-US" sz="1000" dirty="0" err="1"/>
              <a:t>pharmacovigilance</a:t>
            </a:r>
            <a:r>
              <a:rPr lang="en-US" sz="1000" dirty="0"/>
              <a:t>. Geneva 2012.</a:t>
            </a:r>
            <a:endParaRPr lang="ru-RU" sz="1000" dirty="0"/>
          </a:p>
        </p:txBody>
      </p:sp>
      <p:pic>
        <p:nvPicPr>
          <p:cNvPr id="6" name="Рисунок 5" descr="Vaccine_sa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068960"/>
            <a:ext cx="1152128" cy="2224246"/>
          </a:xfrm>
          <a:prstGeom prst="rect">
            <a:avLst/>
          </a:prstGeom>
        </p:spPr>
      </p:pic>
      <p:pic>
        <p:nvPicPr>
          <p:cNvPr id="7" name="Рисунок 6" descr="WH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124744"/>
            <a:ext cx="1488120" cy="16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867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Вакцинальные реакции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2464177" y="1129558"/>
            <a:ext cx="514350" cy="80682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t" anchorCtr="0" compatLnSpc="1">
            <a:prstTxWarp prst="textNoShape">
              <a:avLst/>
            </a:prstTxWarp>
          </a:bodyPr>
          <a:lstStyle/>
          <a:p>
            <a:pPr defTabSz="914133"/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6693272" y="1129553"/>
            <a:ext cx="514350" cy="83819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t" anchorCtr="0" compatLnSpc="1">
            <a:prstTxWarp prst="textNoShape">
              <a:avLst/>
            </a:prstTxWarp>
          </a:bodyPr>
          <a:lstStyle/>
          <a:p>
            <a:pPr defTabSz="914133"/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067987" y="1981199"/>
            <a:ext cx="1724585" cy="11161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914133"/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Общие (системные)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807869" y="3090547"/>
            <a:ext cx="554691" cy="90886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t" anchorCtr="0" compatLnSpc="1">
            <a:prstTxWarp prst="textNoShape">
              <a:avLst/>
            </a:prstTxWarp>
          </a:bodyPr>
          <a:lstStyle/>
          <a:p>
            <a:pPr defTabSz="914133"/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19132047">
            <a:off x="3591767" y="2723799"/>
            <a:ext cx="554691" cy="161020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t" anchorCtr="0" compatLnSpc="1">
            <a:prstTxWarp prst="textNoShape">
              <a:avLst/>
            </a:prstTxWarp>
          </a:bodyPr>
          <a:lstStyle/>
          <a:p>
            <a:pPr defTabSz="914133"/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187624" y="4005064"/>
            <a:ext cx="1795182" cy="15598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914133"/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Неспецифические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131840" y="4077072"/>
            <a:ext cx="2304255" cy="16453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914133"/>
            <a:r>
              <a:rPr lang="ru-RU" dirty="0" err="1">
                <a:solidFill>
                  <a:schemeClr val="tx1"/>
                </a:solidFill>
                <a:latin typeface="Times New Roman" pitchFamily="18" charset="0"/>
              </a:rPr>
              <a:t>Вакцинспецифические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6683188" y="3110756"/>
            <a:ext cx="554691" cy="10757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t" anchorCtr="0" compatLnSpc="1">
            <a:prstTxWarp prst="textNoShape">
              <a:avLst/>
            </a:prstTxWarp>
          </a:bodyPr>
          <a:lstStyle/>
          <a:p>
            <a:pPr defTabSz="914133"/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822576" y="4186521"/>
            <a:ext cx="2057400" cy="15598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Изменение состояния и поведения ребенка сопровождающееся повышением температуры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859059" y="1905900"/>
            <a:ext cx="1724585" cy="11161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3" tIns="45706" rIns="91413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914133"/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Местные</a:t>
            </a:r>
          </a:p>
        </p:txBody>
      </p:sp>
    </p:spTree>
    <p:extLst>
      <p:ext uri="{BB962C8B-B14F-4D97-AF65-F5344CB8AC3E}">
        <p14:creationId xmlns:p14="http://schemas.microsoft.com/office/powerpoint/2010/main" val="7505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6711"/>
          </a:xfrm>
        </p:spPr>
        <p:txBody>
          <a:bodyPr>
            <a:normAutofit/>
          </a:bodyPr>
          <a:lstStyle/>
          <a:p>
            <a:r>
              <a:rPr lang="ru-RU" sz="3200" b="1" dirty="0"/>
              <a:t>Нормальный вакцинальный процесс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09676"/>
            <a:ext cx="8103870" cy="5146675"/>
          </a:xfrm>
        </p:spPr>
        <p:txBody>
          <a:bodyPr>
            <a:normAutofit/>
          </a:bodyPr>
          <a:lstStyle/>
          <a:p>
            <a:r>
              <a:rPr lang="ru-RU" sz="2400" dirty="0"/>
              <a:t>Обычно протекает бессимптомно.</a:t>
            </a:r>
          </a:p>
          <a:p>
            <a:r>
              <a:rPr lang="ru-RU" sz="2400" dirty="0"/>
              <a:t>Симптомы со стороны органов и систем, к которым имеется </a:t>
            </a:r>
            <a:r>
              <a:rPr lang="ru-RU" sz="2400" dirty="0" err="1"/>
              <a:t>тропность</a:t>
            </a:r>
            <a:r>
              <a:rPr lang="ru-RU" sz="2400" dirty="0"/>
              <a:t> возбудителя, в случае применения живых вакцин</a:t>
            </a:r>
          </a:p>
          <a:p>
            <a:r>
              <a:rPr lang="ru-RU" sz="2400" dirty="0"/>
              <a:t>Возможны местные реакции (уплотнение тканей, гиперемия в </a:t>
            </a:r>
            <a:r>
              <a:rPr lang="en-US" sz="2400" dirty="0"/>
              <a:t>D</a:t>
            </a:r>
            <a:r>
              <a:rPr lang="ru-RU" sz="2400" dirty="0"/>
              <a:t> до 2 см,  незначительная болезненность в месте введения вакцины) и/или  общие проявления (повышение температуры до 37,4°С, отсутствие аппетита, раздражительность, слабость).</a:t>
            </a:r>
          </a:p>
          <a:p>
            <a:r>
              <a:rPr lang="ru-RU" sz="2400" dirty="0"/>
              <a:t>Кратковременны и самостоятельно разрешаются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66011" y="6309320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http://www.whogis.com/ru/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63570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1686</TotalTime>
  <Words>4091</Words>
  <Application>Microsoft Office PowerPoint</Application>
  <PresentationFormat>Экран (4:3)</PresentationFormat>
  <Paragraphs>440</Paragraphs>
  <Slides>36</Slides>
  <Notes>25</Notes>
  <HiddenSlides>7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Осложнения после прививок. Кто и за что несет ответственность?</vt:lpstr>
      <vt:lpstr>Презентация PowerPoint</vt:lpstr>
      <vt:lpstr>Презентация PowerPoint</vt:lpstr>
      <vt:lpstr>Пример оценки соотношения пользы и риска</vt:lpstr>
      <vt:lpstr>Презентация PowerPoint</vt:lpstr>
      <vt:lpstr>Нежелательные явления после  иммунизации</vt:lpstr>
      <vt:lpstr>Классификация НЯПИ по ВОЗ</vt:lpstr>
      <vt:lpstr>Вакцинальные реакции</vt:lpstr>
      <vt:lpstr>Нормальный вакцинальный процесс</vt:lpstr>
      <vt:lpstr>Частота развития неспецифических вакцинальных реакций</vt:lpstr>
      <vt:lpstr>Вакцинальные реакции</vt:lpstr>
      <vt:lpstr>Презентация PowerPoint</vt:lpstr>
      <vt:lpstr>Противопоказания, относящиеся к ложным в США (ACIP Red Book 2000)</vt:lpstr>
      <vt:lpstr>Перечень ПВО определен законодательно!</vt:lpstr>
      <vt:lpstr>Тяжелые патологические вакцинальные реакции</vt:lpstr>
      <vt:lpstr>Серьезные НЯПИ</vt:lpstr>
      <vt:lpstr>Ожидаемая вероятность развития серьезных НЯПИ некоторых вакцин</vt:lpstr>
      <vt:lpstr>Поствакцинальные осложнения</vt:lpstr>
      <vt:lpstr>Критерии ВОЗ для оценки причинно-следственной связи НЯ ПИ </vt:lpstr>
      <vt:lpstr>Связь поствакцинальных осложнений с вакцинацией</vt:lpstr>
      <vt:lpstr>Ложные противопоказания к проведению профилактических прививок</vt:lpstr>
      <vt:lpstr>Обеспечение безопасности вакцинации:</vt:lpstr>
      <vt:lpstr>Особенности вакцинации детей с отклонениями в состоянии здоровья</vt:lpstr>
      <vt:lpstr>Может ли прививка вызвать тяжелые заболевания?</vt:lpstr>
      <vt:lpstr>Презентация PowerPoint</vt:lpstr>
      <vt:lpstr>Вакцинация вызывает онкологические заболевания? </vt:lpstr>
      <vt:lpstr>Прививки – причина аутоиммунных заболеваний </vt:lpstr>
      <vt:lpstr>В вакцинах содержатся компоненты, нарушающие репродуктивную функцию </vt:lpstr>
      <vt:lpstr> Вакцины содержат гидроокись алюминия - она вызывает рассеянный склероз, слабоумие, ДЦП</vt:lpstr>
      <vt:lpstr>Вакцинация и аутизм</vt:lpstr>
      <vt:lpstr> Фенол может вызвать шок, конвульсии, сердечную недостаточность, смерть</vt:lpstr>
      <vt:lpstr> Вакцинация может привести к развитию аллергических заболеваний</vt:lpstr>
      <vt:lpstr>Вместо послесловия</vt:lpstr>
      <vt:lpstr>   </vt:lpstr>
      <vt:lpstr>Резюме: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</dc:creator>
  <cp:lastModifiedBy>Максим Рыбников</cp:lastModifiedBy>
  <cp:revision>110</cp:revision>
  <dcterms:created xsi:type="dcterms:W3CDTF">2019-03-25T09:54:02Z</dcterms:created>
  <dcterms:modified xsi:type="dcterms:W3CDTF">2019-04-08T02:44:53Z</dcterms:modified>
</cp:coreProperties>
</file>