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91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6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620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56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544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88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1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6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0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46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7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1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8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5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1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5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A02C1-702C-44B9-8315-BD18CDF97299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C0E548-EBDC-41D8-8254-14346580D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23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61549-4403-463B-B511-665BDB759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ФЗ «Об иммунопрофилактике инфекционных болезней».</a:t>
            </a:r>
            <a:br>
              <a:rPr lang="ru-RU" sz="4000" b="1" dirty="0"/>
            </a:br>
            <a:r>
              <a:rPr lang="ru-RU" sz="4000" b="1" dirty="0"/>
              <a:t>Прививки – дело добровольное или обязательное?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9C3E71-2425-4656-8370-13C649601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Медицинский адвокат Гриценко Ирина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362923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829E1-2CE4-4BA2-8294-603E9793C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говорит закон?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60DC01-4281-4DBC-8410-2487D4F78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4056"/>
            <a:ext cx="8915400" cy="47689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«Вакцинация – одно из величайших достижений человечества, которое позволяет создавать наиболее здоровое население, так как является эффективным, экономичным и доступным средством борьбы с инфекционными заболеваниями».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dirty="0"/>
              <a:t>Что нам говорит законодательство?</a:t>
            </a:r>
          </a:p>
          <a:p>
            <a:pPr algn="just"/>
            <a:r>
              <a:rPr lang="ru-RU" dirty="0"/>
              <a:t>Профилактическая вакцинация требует обязательного получения информированного добровольного согласия, при этом гражданин имеет право отказаться от профилактической вакцинации, что прямо свидетельствует о том, что вакцинация – это лишь право, а не обязанность.</a:t>
            </a:r>
          </a:p>
          <a:p>
            <a:pPr algn="just"/>
            <a:r>
              <a:rPr lang="ru-RU" dirty="0"/>
              <a:t>Статья 5 ФЗ от 17.09.1998 </a:t>
            </a:r>
            <a:r>
              <a:rPr lang="ru-RU" b="1" dirty="0"/>
              <a:t>№157-ФЗ «Об иммунопрофилактике инфекционных болезней»</a:t>
            </a:r>
            <a:r>
              <a:rPr lang="ru-RU" dirty="0"/>
              <a:t> прямо говорит о праве граждан на отказ от профилактических прививок. Однако в той же статье предусмотрена ответственность в случае отсутствия прививок.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72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B4D0E-5BF1-4D8B-891E-2D8EF93C1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Обязательная профилактическая вакцинация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5D555-7201-42D7-AD7A-1A9151B50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48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На законодательном уровне имеется закрепленный перечень работ и категорий работников, которые подлежат обязательной профилактической вакцинации. В таких ситуациях работодатели требуют от работников обязательного прохождения вакцинации.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/>
              <a:t>Постановление Правительства от 15 июля 1999 года №825 «Об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/>
              <a:t>Приказ Минздрава России от 21 марта 2014 года №125н «Об утверждении национального календаря профилактических прививок и календаря профилактических прививок по эпидемическим показаниям».</a:t>
            </a:r>
          </a:p>
          <a:p>
            <a:pPr marL="0" indent="0" algn="just">
              <a:buNone/>
            </a:pPr>
            <a:r>
              <a:rPr lang="ru-RU" sz="1700" dirty="0"/>
              <a:t>Нормативные правовые акты, указывающие на необходимость вакцинации, дополняют друг друга, так как уточненного перечня прививок не существует, они лишь обозначают, в каком случае проведение вакцинации обязательно. Имеются в виду такие виды работ, которые попадают под необходимость вакцинации в случае их выполнения на определенной территории, являющейся неблагополучной по инфекционным заболеваниям. Территории не носят фиксированный характер, а напрямую зависят от эпидемиологической ситуации и выявления очагов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val="377232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163CB-735F-4615-BD48-77AFE703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ответственности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B41F81-8DC8-453C-93F8-840E8EC58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Вопрос ответственности граждан в случае необходимости вакцинации при вспышках заболеваний на территории с эпидемиологическими показаниями, так как при покидании данных территорий гражданин будет являться переносчиком инфекционного заболевания. Таким образом, он поставит под угрозу здоровье и жизни неопределенного круга людей.</a:t>
            </a:r>
          </a:p>
          <a:p>
            <a:pPr marL="0" indent="0" algn="just">
              <a:buNone/>
            </a:pPr>
            <a:r>
              <a:rPr lang="ru-RU" dirty="0"/>
              <a:t>Кто в этом случае несет ответственность и какую?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DEA1EB-C2A2-4A4B-8744-D804AF80E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60" y="4411591"/>
            <a:ext cx="3463899" cy="22611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428D03-88A1-40DB-B9F8-BC18C859A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806" y="4411591"/>
            <a:ext cx="3352748" cy="226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9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0ABB1-BD4D-49D5-9EEA-D637BC7F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Вопросы ответственности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D27F4-3EDA-4D09-BD93-7899FC1CB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Ответственность медицинского работника за проведение вакцинации </a:t>
            </a:r>
            <a:r>
              <a:rPr lang="ru-RU" u="sng" dirty="0"/>
              <a:t>без информированного добровольного согласия</a:t>
            </a:r>
            <a:r>
              <a:rPr lang="ru-RU" dirty="0"/>
              <a:t>, необходимость получения которого закреплена в статье 20 ФЗ № 323 «Об основах охраны здоровья граждан в РФ» от 21 ноября 2011 года, может быть как </a:t>
            </a:r>
            <a:r>
              <a:rPr lang="ru-RU" b="1" dirty="0"/>
              <a:t>административной</a:t>
            </a:r>
            <a:r>
              <a:rPr lang="ru-RU" dirty="0"/>
              <a:t>, так и </a:t>
            </a:r>
            <a:r>
              <a:rPr lang="ru-RU" b="1" dirty="0"/>
              <a:t>уголовной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этом ответственность граждан или законных представителей в случае отказа от вакцинации в настоящее время законом не предусмотрена.</a:t>
            </a:r>
          </a:p>
        </p:txBody>
      </p:sp>
    </p:spTree>
    <p:extLst>
      <p:ext uri="{BB962C8B-B14F-4D97-AF65-F5344CB8AC3E}">
        <p14:creationId xmlns:p14="http://schemas.microsoft.com/office/powerpoint/2010/main" val="72367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2B2F1-2F93-4DD7-85EF-9E9021CC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ответственности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2A29F0-E47A-4BC8-81E9-5892D3663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453448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Кто несет ответственность за здоровье ребенка или опекуна в результате отказа от вакцинации?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Ответ на этот вопрос до сих пор остается открытым. Так как в случае наступления неблагоприятных последствий при отказе от вакцинации законным представителем будет необходимо доказать вину, объективную сторону и наличие причинно-следственной связи между наступлением последствий и отсутствием прививки, что зачастую не представляется возможным.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CC0000"/>
                </a:solidFill>
              </a:rPr>
              <a:t>Другая сторона вопроса</a:t>
            </a:r>
            <a:r>
              <a:rPr lang="ru-RU" b="1" dirty="0"/>
              <a:t> </a:t>
            </a:r>
            <a:r>
              <a:rPr lang="ru-RU" dirty="0"/>
              <a:t>– если неблагоприятные последствия наступили после вакцинации. Кто несет ответственность и как доказать связь вакцинации с наступлением неблагоприятных последствий?</a:t>
            </a:r>
          </a:p>
        </p:txBody>
      </p:sp>
      <p:pic>
        <p:nvPicPr>
          <p:cNvPr id="4" name="Picture 2" descr="C:\Documents and Settings\Компьютер\Мои документы\Downloads\arrowD.png">
            <a:extLst>
              <a:ext uri="{FF2B5EF4-FFF2-40B4-BE49-F238E27FC236}">
                <a16:creationId xmlns:a16="http://schemas.microsoft.com/office/drawing/2014/main" id="{4BBA2BD8-3B21-4339-94A6-3AD10F2CE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849" y="2750236"/>
            <a:ext cx="682217" cy="936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977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F6032-3607-41FD-A0B0-3BE5FF71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Вопросы без ответов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B0A45-B371-4AF9-9B75-CAA328318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447821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 2018 году прошла Европейская неделя иммунизации под лозунгом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«Вакцинация – это не только право, но и коллективная обязанность»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Данное событие проводилось с целью заострить внимание на том, что в России по-прежнему остается большое количество непривитых граждан. По мнению организаторов, данный факт приводит к накоплению граждан, восприимчивых к инфекционным заболеваниям. В случае надлежащей вакцинации общество снизит риск заболеваемости и защитит наиболее уязвимых людей. </a:t>
            </a:r>
          </a:p>
          <a:p>
            <a:pPr algn="just"/>
            <a:r>
              <a:rPr lang="ru-RU" dirty="0"/>
              <a:t>Так возникает два основных вопроса:</a:t>
            </a:r>
          </a:p>
          <a:p>
            <a:pPr marL="0" indent="0" algn="just">
              <a:buNone/>
            </a:pPr>
            <a:r>
              <a:rPr lang="ru-RU" dirty="0"/>
              <a:t>- вопрос разделения ответственности за защиту тех групп населения, которые являются наиболее уязвимыми;</a:t>
            </a:r>
          </a:p>
          <a:p>
            <a:pPr marL="0" indent="0" algn="just">
              <a:buNone/>
            </a:pPr>
            <a:r>
              <a:rPr lang="ru-RU" dirty="0"/>
              <a:t>- вопрос, связанный с рисками при отказе от вакцинации и рисками при проведении вакцинации. Кто несет ответственность в первом случае, а кто во втором? И как будут разбираться в сложных ситуациях контролирующие органы?</a:t>
            </a:r>
          </a:p>
        </p:txBody>
      </p:sp>
      <p:sp>
        <p:nvSpPr>
          <p:cNvPr id="8" name="Семиугольник 7">
            <a:extLst>
              <a:ext uri="{FF2B5EF4-FFF2-40B4-BE49-F238E27FC236}">
                <a16:creationId xmlns:a16="http://schemas.microsoft.com/office/drawing/2014/main" id="{8A3917E9-AD49-4A93-9BBB-ECF093872D7D}"/>
              </a:ext>
            </a:extLst>
          </p:cNvPr>
          <p:cNvSpPr/>
          <p:nvPr/>
        </p:nvSpPr>
        <p:spPr>
          <a:xfrm>
            <a:off x="1519312" y="5092507"/>
            <a:ext cx="1069901" cy="1026941"/>
          </a:xfrm>
          <a:prstGeom prst="hept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6000" b="1" dirty="0">
                <a:ln/>
                <a:solidFill>
                  <a:schemeClr val="accent4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190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E08246C-50CA-4BEC-86DB-85DEB16A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DAC8A0-50C7-4A38-A576-AB34156B0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4" y="4079631"/>
            <a:ext cx="8915399" cy="1069144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/>
              <a:t>Медицинский адвокат Гриценко Ирина Юрьевна</a:t>
            </a:r>
          </a:p>
          <a:p>
            <a:r>
              <a:rPr lang="ru-RU" sz="2300" dirty="0"/>
              <a:t>i.gritsenko@ligamedprava.ru </a:t>
            </a:r>
          </a:p>
          <a:p>
            <a:r>
              <a:rPr lang="ru-RU" sz="2300" dirty="0"/>
              <a:t>8 (495) 230-00-03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3561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</TotalTime>
  <Words>648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Легкий дым</vt:lpstr>
      <vt:lpstr>ФЗ «Об иммунопрофилактике инфекционных болезней». Прививки – дело добровольное или обязательное?</vt:lpstr>
      <vt:lpstr>Что говорит закон?</vt:lpstr>
      <vt:lpstr>Обязательная профилактическая вакцинация</vt:lpstr>
      <vt:lpstr>Вопросы ответственности</vt:lpstr>
      <vt:lpstr>Вопросы ответственности</vt:lpstr>
      <vt:lpstr>Вопросы ответственности</vt:lpstr>
      <vt:lpstr>Вопросы без ответов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Прививки – дело добровольное или обязательное</dc:title>
  <dc:creator>User</dc:creator>
  <cp:lastModifiedBy>Кондеева</cp:lastModifiedBy>
  <cp:revision>31</cp:revision>
  <cp:lastPrinted>2019-03-13T14:38:59Z</cp:lastPrinted>
  <dcterms:created xsi:type="dcterms:W3CDTF">2019-03-13T11:43:54Z</dcterms:created>
  <dcterms:modified xsi:type="dcterms:W3CDTF">2019-03-25T10:27:46Z</dcterms:modified>
</cp:coreProperties>
</file>