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74" r:id="rId5"/>
    <p:sldId id="275" r:id="rId6"/>
    <p:sldId id="273" r:id="rId7"/>
    <p:sldId id="276" r:id="rId8"/>
    <p:sldId id="260" r:id="rId9"/>
    <p:sldId id="261" r:id="rId10"/>
    <p:sldId id="262" r:id="rId11"/>
    <p:sldId id="264" r:id="rId12"/>
    <p:sldId id="263" r:id="rId13"/>
    <p:sldId id="265" r:id="rId14"/>
    <p:sldId id="277" r:id="rId15"/>
    <p:sldId id="266" r:id="rId16"/>
    <p:sldId id="271" r:id="rId17"/>
    <p:sldId id="288" r:id="rId18"/>
    <p:sldId id="289" r:id="rId19"/>
    <p:sldId id="279" r:id="rId20"/>
    <p:sldId id="281" r:id="rId21"/>
    <p:sldId id="280" r:id="rId22"/>
    <p:sldId id="269" r:id="rId23"/>
    <p:sldId id="282" r:id="rId24"/>
    <p:sldId id="283" r:id="rId25"/>
    <p:sldId id="284" r:id="rId26"/>
    <p:sldId id="286" r:id="rId27"/>
    <p:sldId id="285" r:id="rId28"/>
    <p:sldId id="287" r:id="rId29"/>
    <p:sldId id="272" r:id="rId30"/>
    <p:sldId id="258" r:id="rId31"/>
    <p:sldId id="27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65148-C238-4459-BFEF-DB7FC2D173B5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935F63EB-04A2-4F88-94CF-DD7C7DAB4641}">
      <dgm:prSet phldrT="[Текст]"/>
      <dgm:spPr/>
      <dgm:t>
        <a:bodyPr/>
        <a:lstStyle/>
        <a:p>
          <a:r>
            <a:rPr lang="ru-RU" dirty="0"/>
            <a:t>Попадание возбудителя болезни</a:t>
          </a:r>
        </a:p>
      </dgm:t>
    </dgm:pt>
    <dgm:pt modelId="{3BF900D9-82C5-4BD5-A354-21759F984F95}" type="parTrans" cxnId="{4F8B0F00-E1F8-4BDC-88D4-59DED0A692BF}">
      <dgm:prSet/>
      <dgm:spPr/>
      <dgm:t>
        <a:bodyPr/>
        <a:lstStyle/>
        <a:p>
          <a:endParaRPr lang="ru-RU"/>
        </a:p>
      </dgm:t>
    </dgm:pt>
    <dgm:pt modelId="{A4B1418F-04FB-4D49-BE14-3FF520971B0D}" type="sibTrans" cxnId="{4F8B0F00-E1F8-4BDC-88D4-59DED0A692BF}">
      <dgm:prSet/>
      <dgm:spPr/>
      <dgm:t>
        <a:bodyPr/>
        <a:lstStyle/>
        <a:p>
          <a:endParaRPr lang="ru-RU"/>
        </a:p>
      </dgm:t>
    </dgm:pt>
    <dgm:pt modelId="{75B4A2A8-A053-4340-914D-74C009928581}">
      <dgm:prSet phldrT="[Текст]"/>
      <dgm:spPr/>
      <dgm:t>
        <a:bodyPr/>
        <a:lstStyle/>
        <a:p>
          <a:r>
            <a:rPr lang="ru-RU" dirty="0"/>
            <a:t>Болезнь и иммунный ответ</a:t>
          </a:r>
        </a:p>
      </dgm:t>
    </dgm:pt>
    <dgm:pt modelId="{16B672BE-FD3F-407C-8195-54504370576C}" type="parTrans" cxnId="{77CAFC07-99C5-4C2F-883F-8F86DBA0F9B7}">
      <dgm:prSet/>
      <dgm:spPr/>
      <dgm:t>
        <a:bodyPr/>
        <a:lstStyle/>
        <a:p>
          <a:endParaRPr lang="ru-RU"/>
        </a:p>
      </dgm:t>
    </dgm:pt>
    <dgm:pt modelId="{75ACF15D-1956-48D5-9783-09E439080E05}" type="sibTrans" cxnId="{77CAFC07-99C5-4C2F-883F-8F86DBA0F9B7}">
      <dgm:prSet/>
      <dgm:spPr/>
      <dgm:t>
        <a:bodyPr/>
        <a:lstStyle/>
        <a:p>
          <a:endParaRPr lang="ru-RU"/>
        </a:p>
      </dgm:t>
    </dgm:pt>
    <dgm:pt modelId="{F1600809-3FE8-4DF6-8428-ED6A542765E0}">
      <dgm:prSet phldrT="[Текст]"/>
      <dgm:spPr/>
      <dgm:t>
        <a:bodyPr/>
        <a:lstStyle/>
        <a:p>
          <a:r>
            <a:rPr lang="ru-RU" dirty="0"/>
            <a:t>Наличие защитных антител</a:t>
          </a:r>
        </a:p>
      </dgm:t>
    </dgm:pt>
    <dgm:pt modelId="{1854E1C3-D74E-4620-98B7-ABC83679ABF2}" type="parTrans" cxnId="{D1A0BBF4-085A-4DB0-8E94-0A6123964A09}">
      <dgm:prSet/>
      <dgm:spPr/>
      <dgm:t>
        <a:bodyPr/>
        <a:lstStyle/>
        <a:p>
          <a:endParaRPr lang="ru-RU"/>
        </a:p>
      </dgm:t>
    </dgm:pt>
    <dgm:pt modelId="{6B87E42C-59E5-4E93-853A-3C5D440EB902}" type="sibTrans" cxnId="{D1A0BBF4-085A-4DB0-8E94-0A6123964A09}">
      <dgm:prSet/>
      <dgm:spPr/>
      <dgm:t>
        <a:bodyPr/>
        <a:lstStyle/>
        <a:p>
          <a:endParaRPr lang="ru-RU"/>
        </a:p>
      </dgm:t>
    </dgm:pt>
    <dgm:pt modelId="{D9B5A1A5-7AF1-493E-B307-91AD0A9C4842}" type="pres">
      <dgm:prSet presAssocID="{E2065148-C238-4459-BFEF-DB7FC2D173B5}" presName="CompostProcess" presStyleCnt="0">
        <dgm:presLayoutVars>
          <dgm:dir/>
          <dgm:resizeHandles val="exact"/>
        </dgm:presLayoutVars>
      </dgm:prSet>
      <dgm:spPr/>
    </dgm:pt>
    <dgm:pt modelId="{0007DDD7-CDFD-401B-B69B-4E0789F7D6D2}" type="pres">
      <dgm:prSet presAssocID="{E2065148-C238-4459-BFEF-DB7FC2D173B5}" presName="arrow" presStyleLbl="bgShp" presStyleIdx="0" presStyleCnt="1"/>
      <dgm:spPr/>
    </dgm:pt>
    <dgm:pt modelId="{10618868-8F82-4AC7-BB25-1C24A2DF8ED9}" type="pres">
      <dgm:prSet presAssocID="{E2065148-C238-4459-BFEF-DB7FC2D173B5}" presName="linearProcess" presStyleCnt="0"/>
      <dgm:spPr/>
    </dgm:pt>
    <dgm:pt modelId="{E2E974EF-AD96-47C4-96D5-46EAC0B5FF5A}" type="pres">
      <dgm:prSet presAssocID="{935F63EB-04A2-4F88-94CF-DD7C7DAB4641}" presName="textNode" presStyleLbl="node1" presStyleIdx="0" presStyleCnt="3">
        <dgm:presLayoutVars>
          <dgm:bulletEnabled val="1"/>
        </dgm:presLayoutVars>
      </dgm:prSet>
      <dgm:spPr/>
    </dgm:pt>
    <dgm:pt modelId="{A1FD2280-504A-488B-A5D8-B2AE6F822166}" type="pres">
      <dgm:prSet presAssocID="{A4B1418F-04FB-4D49-BE14-3FF520971B0D}" presName="sibTrans" presStyleCnt="0"/>
      <dgm:spPr/>
    </dgm:pt>
    <dgm:pt modelId="{0B65D024-C0C7-4BAA-B5B0-382C4DB500DF}" type="pres">
      <dgm:prSet presAssocID="{75B4A2A8-A053-4340-914D-74C009928581}" presName="textNode" presStyleLbl="node1" presStyleIdx="1" presStyleCnt="3">
        <dgm:presLayoutVars>
          <dgm:bulletEnabled val="1"/>
        </dgm:presLayoutVars>
      </dgm:prSet>
      <dgm:spPr/>
    </dgm:pt>
    <dgm:pt modelId="{C52CCC49-2F4E-4D62-8E35-34D28833C44E}" type="pres">
      <dgm:prSet presAssocID="{75ACF15D-1956-48D5-9783-09E439080E05}" presName="sibTrans" presStyleCnt="0"/>
      <dgm:spPr/>
    </dgm:pt>
    <dgm:pt modelId="{000C98A4-E5F6-435A-B6F9-F1FEFAC1098E}" type="pres">
      <dgm:prSet presAssocID="{F1600809-3FE8-4DF6-8428-ED6A542765E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F8B0F00-E1F8-4BDC-88D4-59DED0A692BF}" srcId="{E2065148-C238-4459-BFEF-DB7FC2D173B5}" destId="{935F63EB-04A2-4F88-94CF-DD7C7DAB4641}" srcOrd="0" destOrd="0" parTransId="{3BF900D9-82C5-4BD5-A354-21759F984F95}" sibTransId="{A4B1418F-04FB-4D49-BE14-3FF520971B0D}"/>
    <dgm:cxn modelId="{77CAFC07-99C5-4C2F-883F-8F86DBA0F9B7}" srcId="{E2065148-C238-4459-BFEF-DB7FC2D173B5}" destId="{75B4A2A8-A053-4340-914D-74C009928581}" srcOrd="1" destOrd="0" parTransId="{16B672BE-FD3F-407C-8195-54504370576C}" sibTransId="{75ACF15D-1956-48D5-9783-09E439080E05}"/>
    <dgm:cxn modelId="{861BC40C-2666-4F18-B256-A6AECE282B23}" type="presOf" srcId="{F1600809-3FE8-4DF6-8428-ED6A542765E0}" destId="{000C98A4-E5F6-435A-B6F9-F1FEFAC1098E}" srcOrd="0" destOrd="0" presId="urn:microsoft.com/office/officeart/2005/8/layout/hProcess9"/>
    <dgm:cxn modelId="{3413AB4C-B681-4BA4-87CE-444A111EC4CC}" type="presOf" srcId="{935F63EB-04A2-4F88-94CF-DD7C7DAB4641}" destId="{E2E974EF-AD96-47C4-96D5-46EAC0B5FF5A}" srcOrd="0" destOrd="0" presId="urn:microsoft.com/office/officeart/2005/8/layout/hProcess9"/>
    <dgm:cxn modelId="{0F42B951-B698-415A-9159-46BF81CE5933}" type="presOf" srcId="{E2065148-C238-4459-BFEF-DB7FC2D173B5}" destId="{D9B5A1A5-7AF1-493E-B307-91AD0A9C4842}" srcOrd="0" destOrd="0" presId="urn:microsoft.com/office/officeart/2005/8/layout/hProcess9"/>
    <dgm:cxn modelId="{70F336A9-FF71-4131-8454-459F87BFE0DF}" type="presOf" srcId="{75B4A2A8-A053-4340-914D-74C009928581}" destId="{0B65D024-C0C7-4BAA-B5B0-382C4DB500DF}" srcOrd="0" destOrd="0" presId="urn:microsoft.com/office/officeart/2005/8/layout/hProcess9"/>
    <dgm:cxn modelId="{D1A0BBF4-085A-4DB0-8E94-0A6123964A09}" srcId="{E2065148-C238-4459-BFEF-DB7FC2D173B5}" destId="{F1600809-3FE8-4DF6-8428-ED6A542765E0}" srcOrd="2" destOrd="0" parTransId="{1854E1C3-D74E-4620-98B7-ABC83679ABF2}" sibTransId="{6B87E42C-59E5-4E93-853A-3C5D440EB902}"/>
    <dgm:cxn modelId="{3D853F50-57D2-4A7E-9A09-F677F631B7BB}" type="presParOf" srcId="{D9B5A1A5-7AF1-493E-B307-91AD0A9C4842}" destId="{0007DDD7-CDFD-401B-B69B-4E0789F7D6D2}" srcOrd="0" destOrd="0" presId="urn:microsoft.com/office/officeart/2005/8/layout/hProcess9"/>
    <dgm:cxn modelId="{DB395902-29A8-4FB5-9BBE-3CF98277D1C2}" type="presParOf" srcId="{D9B5A1A5-7AF1-493E-B307-91AD0A9C4842}" destId="{10618868-8F82-4AC7-BB25-1C24A2DF8ED9}" srcOrd="1" destOrd="0" presId="urn:microsoft.com/office/officeart/2005/8/layout/hProcess9"/>
    <dgm:cxn modelId="{AE94070C-37CD-49DB-B35E-FCAB63AA2158}" type="presParOf" srcId="{10618868-8F82-4AC7-BB25-1C24A2DF8ED9}" destId="{E2E974EF-AD96-47C4-96D5-46EAC0B5FF5A}" srcOrd="0" destOrd="0" presId="urn:microsoft.com/office/officeart/2005/8/layout/hProcess9"/>
    <dgm:cxn modelId="{E807E2AB-3BDC-4BA4-AB15-C0E2182E8975}" type="presParOf" srcId="{10618868-8F82-4AC7-BB25-1C24A2DF8ED9}" destId="{A1FD2280-504A-488B-A5D8-B2AE6F822166}" srcOrd="1" destOrd="0" presId="urn:microsoft.com/office/officeart/2005/8/layout/hProcess9"/>
    <dgm:cxn modelId="{BA3185F3-3E8E-40D9-8380-CCD6EE7C9E49}" type="presParOf" srcId="{10618868-8F82-4AC7-BB25-1C24A2DF8ED9}" destId="{0B65D024-C0C7-4BAA-B5B0-382C4DB500DF}" srcOrd="2" destOrd="0" presId="urn:microsoft.com/office/officeart/2005/8/layout/hProcess9"/>
    <dgm:cxn modelId="{95C4F972-E55B-4AE4-A518-342E1A797294}" type="presParOf" srcId="{10618868-8F82-4AC7-BB25-1C24A2DF8ED9}" destId="{C52CCC49-2F4E-4D62-8E35-34D28833C44E}" srcOrd="3" destOrd="0" presId="urn:microsoft.com/office/officeart/2005/8/layout/hProcess9"/>
    <dgm:cxn modelId="{AA1D0A70-423F-4419-B173-4D074C13E6FD}" type="presParOf" srcId="{10618868-8F82-4AC7-BB25-1C24A2DF8ED9}" destId="{000C98A4-E5F6-435A-B6F9-F1FEFAC109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65148-C238-4459-BFEF-DB7FC2D173B5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935F63EB-04A2-4F88-94CF-DD7C7DAB4641}">
      <dgm:prSet phldrT="[Текст]"/>
      <dgm:spPr/>
      <dgm:t>
        <a:bodyPr/>
        <a:lstStyle/>
        <a:p>
          <a:r>
            <a:rPr lang="ru-RU" dirty="0"/>
            <a:t>Введение безопасного антигена</a:t>
          </a:r>
        </a:p>
      </dgm:t>
    </dgm:pt>
    <dgm:pt modelId="{3BF900D9-82C5-4BD5-A354-21759F984F95}" type="parTrans" cxnId="{4F8B0F00-E1F8-4BDC-88D4-59DED0A692BF}">
      <dgm:prSet/>
      <dgm:spPr/>
      <dgm:t>
        <a:bodyPr/>
        <a:lstStyle/>
        <a:p>
          <a:endParaRPr lang="ru-RU"/>
        </a:p>
      </dgm:t>
    </dgm:pt>
    <dgm:pt modelId="{A4B1418F-04FB-4D49-BE14-3FF520971B0D}" type="sibTrans" cxnId="{4F8B0F00-E1F8-4BDC-88D4-59DED0A692BF}">
      <dgm:prSet/>
      <dgm:spPr/>
      <dgm:t>
        <a:bodyPr/>
        <a:lstStyle/>
        <a:p>
          <a:endParaRPr lang="ru-RU"/>
        </a:p>
      </dgm:t>
    </dgm:pt>
    <dgm:pt modelId="{75B4A2A8-A053-4340-914D-74C009928581}">
      <dgm:prSet phldrT="[Текст]"/>
      <dgm:spPr/>
      <dgm:t>
        <a:bodyPr/>
        <a:lstStyle/>
        <a:p>
          <a:r>
            <a:rPr lang="ru-RU" dirty="0"/>
            <a:t>Иммунный ответ</a:t>
          </a:r>
        </a:p>
      </dgm:t>
    </dgm:pt>
    <dgm:pt modelId="{16B672BE-FD3F-407C-8195-54504370576C}" type="parTrans" cxnId="{77CAFC07-99C5-4C2F-883F-8F86DBA0F9B7}">
      <dgm:prSet/>
      <dgm:spPr/>
      <dgm:t>
        <a:bodyPr/>
        <a:lstStyle/>
        <a:p>
          <a:endParaRPr lang="ru-RU"/>
        </a:p>
      </dgm:t>
    </dgm:pt>
    <dgm:pt modelId="{75ACF15D-1956-48D5-9783-09E439080E05}" type="sibTrans" cxnId="{77CAFC07-99C5-4C2F-883F-8F86DBA0F9B7}">
      <dgm:prSet/>
      <dgm:spPr/>
      <dgm:t>
        <a:bodyPr/>
        <a:lstStyle/>
        <a:p>
          <a:endParaRPr lang="ru-RU"/>
        </a:p>
      </dgm:t>
    </dgm:pt>
    <dgm:pt modelId="{F1600809-3FE8-4DF6-8428-ED6A542765E0}">
      <dgm:prSet phldrT="[Текст]"/>
      <dgm:spPr/>
      <dgm:t>
        <a:bodyPr/>
        <a:lstStyle/>
        <a:p>
          <a:r>
            <a:rPr lang="ru-RU" dirty="0"/>
            <a:t>Наличие защитных антител</a:t>
          </a:r>
        </a:p>
      </dgm:t>
    </dgm:pt>
    <dgm:pt modelId="{1854E1C3-D74E-4620-98B7-ABC83679ABF2}" type="parTrans" cxnId="{D1A0BBF4-085A-4DB0-8E94-0A6123964A09}">
      <dgm:prSet/>
      <dgm:spPr/>
      <dgm:t>
        <a:bodyPr/>
        <a:lstStyle/>
        <a:p>
          <a:endParaRPr lang="ru-RU"/>
        </a:p>
      </dgm:t>
    </dgm:pt>
    <dgm:pt modelId="{6B87E42C-59E5-4E93-853A-3C5D440EB902}" type="sibTrans" cxnId="{D1A0BBF4-085A-4DB0-8E94-0A6123964A09}">
      <dgm:prSet/>
      <dgm:spPr/>
      <dgm:t>
        <a:bodyPr/>
        <a:lstStyle/>
        <a:p>
          <a:endParaRPr lang="ru-RU"/>
        </a:p>
      </dgm:t>
    </dgm:pt>
    <dgm:pt modelId="{D9B5A1A5-7AF1-493E-B307-91AD0A9C4842}" type="pres">
      <dgm:prSet presAssocID="{E2065148-C238-4459-BFEF-DB7FC2D173B5}" presName="CompostProcess" presStyleCnt="0">
        <dgm:presLayoutVars>
          <dgm:dir/>
          <dgm:resizeHandles val="exact"/>
        </dgm:presLayoutVars>
      </dgm:prSet>
      <dgm:spPr/>
    </dgm:pt>
    <dgm:pt modelId="{0007DDD7-CDFD-401B-B69B-4E0789F7D6D2}" type="pres">
      <dgm:prSet presAssocID="{E2065148-C238-4459-BFEF-DB7FC2D173B5}" presName="arrow" presStyleLbl="bgShp" presStyleIdx="0" presStyleCnt="1"/>
      <dgm:spPr/>
    </dgm:pt>
    <dgm:pt modelId="{10618868-8F82-4AC7-BB25-1C24A2DF8ED9}" type="pres">
      <dgm:prSet presAssocID="{E2065148-C238-4459-BFEF-DB7FC2D173B5}" presName="linearProcess" presStyleCnt="0"/>
      <dgm:spPr/>
    </dgm:pt>
    <dgm:pt modelId="{E2E974EF-AD96-47C4-96D5-46EAC0B5FF5A}" type="pres">
      <dgm:prSet presAssocID="{935F63EB-04A2-4F88-94CF-DD7C7DAB4641}" presName="textNode" presStyleLbl="node1" presStyleIdx="0" presStyleCnt="3">
        <dgm:presLayoutVars>
          <dgm:bulletEnabled val="1"/>
        </dgm:presLayoutVars>
      </dgm:prSet>
      <dgm:spPr/>
    </dgm:pt>
    <dgm:pt modelId="{A1FD2280-504A-488B-A5D8-B2AE6F822166}" type="pres">
      <dgm:prSet presAssocID="{A4B1418F-04FB-4D49-BE14-3FF520971B0D}" presName="sibTrans" presStyleCnt="0"/>
      <dgm:spPr/>
    </dgm:pt>
    <dgm:pt modelId="{0B65D024-C0C7-4BAA-B5B0-382C4DB500DF}" type="pres">
      <dgm:prSet presAssocID="{75B4A2A8-A053-4340-914D-74C009928581}" presName="textNode" presStyleLbl="node1" presStyleIdx="1" presStyleCnt="3">
        <dgm:presLayoutVars>
          <dgm:bulletEnabled val="1"/>
        </dgm:presLayoutVars>
      </dgm:prSet>
      <dgm:spPr/>
    </dgm:pt>
    <dgm:pt modelId="{C52CCC49-2F4E-4D62-8E35-34D28833C44E}" type="pres">
      <dgm:prSet presAssocID="{75ACF15D-1956-48D5-9783-09E439080E05}" presName="sibTrans" presStyleCnt="0"/>
      <dgm:spPr/>
    </dgm:pt>
    <dgm:pt modelId="{000C98A4-E5F6-435A-B6F9-F1FEFAC1098E}" type="pres">
      <dgm:prSet presAssocID="{F1600809-3FE8-4DF6-8428-ED6A542765E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F8B0F00-E1F8-4BDC-88D4-59DED0A692BF}" srcId="{E2065148-C238-4459-BFEF-DB7FC2D173B5}" destId="{935F63EB-04A2-4F88-94CF-DD7C7DAB4641}" srcOrd="0" destOrd="0" parTransId="{3BF900D9-82C5-4BD5-A354-21759F984F95}" sibTransId="{A4B1418F-04FB-4D49-BE14-3FF520971B0D}"/>
    <dgm:cxn modelId="{77CAFC07-99C5-4C2F-883F-8F86DBA0F9B7}" srcId="{E2065148-C238-4459-BFEF-DB7FC2D173B5}" destId="{75B4A2A8-A053-4340-914D-74C009928581}" srcOrd="1" destOrd="0" parTransId="{16B672BE-FD3F-407C-8195-54504370576C}" sibTransId="{75ACF15D-1956-48D5-9783-09E439080E05}"/>
    <dgm:cxn modelId="{861BC40C-2666-4F18-B256-A6AECE282B23}" type="presOf" srcId="{F1600809-3FE8-4DF6-8428-ED6A542765E0}" destId="{000C98A4-E5F6-435A-B6F9-F1FEFAC1098E}" srcOrd="0" destOrd="0" presId="urn:microsoft.com/office/officeart/2005/8/layout/hProcess9"/>
    <dgm:cxn modelId="{3413AB4C-B681-4BA4-87CE-444A111EC4CC}" type="presOf" srcId="{935F63EB-04A2-4F88-94CF-DD7C7DAB4641}" destId="{E2E974EF-AD96-47C4-96D5-46EAC0B5FF5A}" srcOrd="0" destOrd="0" presId="urn:microsoft.com/office/officeart/2005/8/layout/hProcess9"/>
    <dgm:cxn modelId="{0F42B951-B698-415A-9159-46BF81CE5933}" type="presOf" srcId="{E2065148-C238-4459-BFEF-DB7FC2D173B5}" destId="{D9B5A1A5-7AF1-493E-B307-91AD0A9C4842}" srcOrd="0" destOrd="0" presId="urn:microsoft.com/office/officeart/2005/8/layout/hProcess9"/>
    <dgm:cxn modelId="{70F336A9-FF71-4131-8454-459F87BFE0DF}" type="presOf" srcId="{75B4A2A8-A053-4340-914D-74C009928581}" destId="{0B65D024-C0C7-4BAA-B5B0-382C4DB500DF}" srcOrd="0" destOrd="0" presId="urn:microsoft.com/office/officeart/2005/8/layout/hProcess9"/>
    <dgm:cxn modelId="{D1A0BBF4-085A-4DB0-8E94-0A6123964A09}" srcId="{E2065148-C238-4459-BFEF-DB7FC2D173B5}" destId="{F1600809-3FE8-4DF6-8428-ED6A542765E0}" srcOrd="2" destOrd="0" parTransId="{1854E1C3-D74E-4620-98B7-ABC83679ABF2}" sibTransId="{6B87E42C-59E5-4E93-853A-3C5D440EB902}"/>
    <dgm:cxn modelId="{3D853F50-57D2-4A7E-9A09-F677F631B7BB}" type="presParOf" srcId="{D9B5A1A5-7AF1-493E-B307-91AD0A9C4842}" destId="{0007DDD7-CDFD-401B-B69B-4E0789F7D6D2}" srcOrd="0" destOrd="0" presId="urn:microsoft.com/office/officeart/2005/8/layout/hProcess9"/>
    <dgm:cxn modelId="{DB395902-29A8-4FB5-9BBE-3CF98277D1C2}" type="presParOf" srcId="{D9B5A1A5-7AF1-493E-B307-91AD0A9C4842}" destId="{10618868-8F82-4AC7-BB25-1C24A2DF8ED9}" srcOrd="1" destOrd="0" presId="urn:microsoft.com/office/officeart/2005/8/layout/hProcess9"/>
    <dgm:cxn modelId="{AE94070C-37CD-49DB-B35E-FCAB63AA2158}" type="presParOf" srcId="{10618868-8F82-4AC7-BB25-1C24A2DF8ED9}" destId="{E2E974EF-AD96-47C4-96D5-46EAC0B5FF5A}" srcOrd="0" destOrd="0" presId="urn:microsoft.com/office/officeart/2005/8/layout/hProcess9"/>
    <dgm:cxn modelId="{E807E2AB-3BDC-4BA4-AB15-C0E2182E8975}" type="presParOf" srcId="{10618868-8F82-4AC7-BB25-1C24A2DF8ED9}" destId="{A1FD2280-504A-488B-A5D8-B2AE6F822166}" srcOrd="1" destOrd="0" presId="urn:microsoft.com/office/officeart/2005/8/layout/hProcess9"/>
    <dgm:cxn modelId="{BA3185F3-3E8E-40D9-8380-CCD6EE7C9E49}" type="presParOf" srcId="{10618868-8F82-4AC7-BB25-1C24A2DF8ED9}" destId="{0B65D024-C0C7-4BAA-B5B0-382C4DB500DF}" srcOrd="2" destOrd="0" presId="urn:microsoft.com/office/officeart/2005/8/layout/hProcess9"/>
    <dgm:cxn modelId="{95C4F972-E55B-4AE4-A518-342E1A797294}" type="presParOf" srcId="{10618868-8F82-4AC7-BB25-1C24A2DF8ED9}" destId="{C52CCC49-2F4E-4D62-8E35-34D28833C44E}" srcOrd="3" destOrd="0" presId="urn:microsoft.com/office/officeart/2005/8/layout/hProcess9"/>
    <dgm:cxn modelId="{AA1D0A70-423F-4419-B173-4D074C13E6FD}" type="presParOf" srcId="{10618868-8F82-4AC7-BB25-1C24A2DF8ED9}" destId="{000C98A4-E5F6-435A-B6F9-F1FEFAC109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0979C-446C-4ED1-A082-5FC6EE97589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BA682C7-9A29-4CCE-BB1F-0AE25BF567AD}">
      <dgm:prSet phldrT="[Текст]"/>
      <dgm:spPr/>
      <dgm:t>
        <a:bodyPr/>
        <a:lstStyle/>
        <a:p>
          <a:r>
            <a:rPr lang="ru-RU" dirty="0"/>
            <a:t>Антигены</a:t>
          </a:r>
        </a:p>
      </dgm:t>
    </dgm:pt>
    <dgm:pt modelId="{4D4F688E-CD70-4E21-9AFA-847442E09599}" type="parTrans" cxnId="{693F0683-A89C-4EFF-8697-C2BE8224556E}">
      <dgm:prSet/>
      <dgm:spPr/>
      <dgm:t>
        <a:bodyPr/>
        <a:lstStyle/>
        <a:p>
          <a:endParaRPr lang="ru-RU"/>
        </a:p>
      </dgm:t>
    </dgm:pt>
    <dgm:pt modelId="{BE7784D4-2311-43B9-8776-E6012BC8753B}" type="sibTrans" cxnId="{693F0683-A89C-4EFF-8697-C2BE8224556E}">
      <dgm:prSet/>
      <dgm:spPr/>
      <dgm:t>
        <a:bodyPr/>
        <a:lstStyle/>
        <a:p>
          <a:endParaRPr lang="ru-RU"/>
        </a:p>
      </dgm:t>
    </dgm:pt>
    <dgm:pt modelId="{2D936B03-6CCB-4999-9B61-5D8BE25E0A54}">
      <dgm:prSet phldrT="[Текст]"/>
      <dgm:spPr/>
      <dgm:t>
        <a:bodyPr/>
        <a:lstStyle/>
        <a:p>
          <a:r>
            <a:rPr lang="ru-RU" dirty="0"/>
            <a:t>Т-зависимые</a:t>
          </a:r>
        </a:p>
      </dgm:t>
    </dgm:pt>
    <dgm:pt modelId="{21E6AA72-157F-4402-93EE-E995A46A8E1D}" type="parTrans" cxnId="{778CB035-7D4F-4917-9B7F-B5769861A9C6}">
      <dgm:prSet/>
      <dgm:spPr/>
      <dgm:t>
        <a:bodyPr/>
        <a:lstStyle/>
        <a:p>
          <a:endParaRPr lang="ru-RU"/>
        </a:p>
      </dgm:t>
    </dgm:pt>
    <dgm:pt modelId="{5AA5D614-F5E7-4315-9077-CD69631C388D}" type="sibTrans" cxnId="{778CB035-7D4F-4917-9B7F-B5769861A9C6}">
      <dgm:prSet/>
      <dgm:spPr/>
      <dgm:t>
        <a:bodyPr/>
        <a:lstStyle/>
        <a:p>
          <a:endParaRPr lang="ru-RU"/>
        </a:p>
      </dgm:t>
    </dgm:pt>
    <dgm:pt modelId="{FABC0EA9-447E-4E0F-B219-8AE00E359484}">
      <dgm:prSet phldrT="[Текст]"/>
      <dgm:spPr/>
      <dgm:t>
        <a:bodyPr/>
        <a:lstStyle/>
        <a:p>
          <a:r>
            <a:rPr lang="ru-RU" dirty="0"/>
            <a:t>Т-независимые</a:t>
          </a:r>
        </a:p>
      </dgm:t>
    </dgm:pt>
    <dgm:pt modelId="{2320594B-B5AF-4195-9633-CEBA6880E999}" type="parTrans" cxnId="{382A22A7-19E4-4088-AFE0-C1943FD4AFF8}">
      <dgm:prSet/>
      <dgm:spPr/>
      <dgm:t>
        <a:bodyPr/>
        <a:lstStyle/>
        <a:p>
          <a:endParaRPr lang="ru-RU"/>
        </a:p>
      </dgm:t>
    </dgm:pt>
    <dgm:pt modelId="{A31F3049-19DE-46A8-8F65-057EA281FD66}" type="sibTrans" cxnId="{382A22A7-19E4-4088-AFE0-C1943FD4AFF8}">
      <dgm:prSet/>
      <dgm:spPr/>
      <dgm:t>
        <a:bodyPr/>
        <a:lstStyle/>
        <a:p>
          <a:endParaRPr lang="ru-RU"/>
        </a:p>
      </dgm:t>
    </dgm:pt>
    <dgm:pt modelId="{E6B7702B-5D72-4872-9CA0-FA30E71543BE}" type="pres">
      <dgm:prSet presAssocID="{39C0979C-446C-4ED1-A082-5FC6EE9758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C8997-99B3-4FC9-9842-71AC70DC1EE8}" type="pres">
      <dgm:prSet presAssocID="{4BA682C7-9A29-4CCE-BB1F-0AE25BF567AD}" presName="hierRoot1" presStyleCnt="0"/>
      <dgm:spPr/>
    </dgm:pt>
    <dgm:pt modelId="{1F399350-53EE-4270-A56B-CE03744C4AA0}" type="pres">
      <dgm:prSet presAssocID="{4BA682C7-9A29-4CCE-BB1F-0AE25BF567AD}" presName="composite" presStyleCnt="0"/>
      <dgm:spPr/>
    </dgm:pt>
    <dgm:pt modelId="{B766DCCD-4530-4B25-BD42-62BB94DB1CAC}" type="pres">
      <dgm:prSet presAssocID="{4BA682C7-9A29-4CCE-BB1F-0AE25BF567AD}" presName="background" presStyleLbl="node0" presStyleIdx="0" presStyleCnt="1"/>
      <dgm:spPr/>
    </dgm:pt>
    <dgm:pt modelId="{A3C11115-3C68-4B32-8356-D6F08CA174CE}" type="pres">
      <dgm:prSet presAssocID="{4BA682C7-9A29-4CCE-BB1F-0AE25BF567AD}" presName="text" presStyleLbl="fgAcc0" presStyleIdx="0" presStyleCnt="1">
        <dgm:presLayoutVars>
          <dgm:chPref val="3"/>
        </dgm:presLayoutVars>
      </dgm:prSet>
      <dgm:spPr/>
    </dgm:pt>
    <dgm:pt modelId="{05B54DDA-6875-4250-8940-B3BDD4665BA0}" type="pres">
      <dgm:prSet presAssocID="{4BA682C7-9A29-4CCE-BB1F-0AE25BF567AD}" presName="hierChild2" presStyleCnt="0"/>
      <dgm:spPr/>
    </dgm:pt>
    <dgm:pt modelId="{711442B6-1C20-4693-9486-706D98F75638}" type="pres">
      <dgm:prSet presAssocID="{21E6AA72-157F-4402-93EE-E995A46A8E1D}" presName="Name10" presStyleLbl="parChTrans1D2" presStyleIdx="0" presStyleCnt="2"/>
      <dgm:spPr/>
    </dgm:pt>
    <dgm:pt modelId="{16542C2A-D3E7-4C71-A2FB-DA3727901516}" type="pres">
      <dgm:prSet presAssocID="{2D936B03-6CCB-4999-9B61-5D8BE25E0A54}" presName="hierRoot2" presStyleCnt="0"/>
      <dgm:spPr/>
    </dgm:pt>
    <dgm:pt modelId="{8391FB75-0BD7-44B3-81F4-3DF727B3DC21}" type="pres">
      <dgm:prSet presAssocID="{2D936B03-6CCB-4999-9B61-5D8BE25E0A54}" presName="composite2" presStyleCnt="0"/>
      <dgm:spPr/>
    </dgm:pt>
    <dgm:pt modelId="{A593DB01-475E-45DF-A979-5D144272F069}" type="pres">
      <dgm:prSet presAssocID="{2D936B03-6CCB-4999-9B61-5D8BE25E0A54}" presName="background2" presStyleLbl="node2" presStyleIdx="0" presStyleCnt="2"/>
      <dgm:spPr/>
    </dgm:pt>
    <dgm:pt modelId="{147E7649-D8CB-44E6-BD99-9A700101B0E7}" type="pres">
      <dgm:prSet presAssocID="{2D936B03-6CCB-4999-9B61-5D8BE25E0A54}" presName="text2" presStyleLbl="fgAcc2" presStyleIdx="0" presStyleCnt="2">
        <dgm:presLayoutVars>
          <dgm:chPref val="3"/>
        </dgm:presLayoutVars>
      </dgm:prSet>
      <dgm:spPr/>
    </dgm:pt>
    <dgm:pt modelId="{4BD49B24-4CF9-4BF1-8E02-AE74830D6757}" type="pres">
      <dgm:prSet presAssocID="{2D936B03-6CCB-4999-9B61-5D8BE25E0A54}" presName="hierChild3" presStyleCnt="0"/>
      <dgm:spPr/>
    </dgm:pt>
    <dgm:pt modelId="{2D114BCC-E711-4308-B20C-121790AD407C}" type="pres">
      <dgm:prSet presAssocID="{2320594B-B5AF-4195-9633-CEBA6880E999}" presName="Name10" presStyleLbl="parChTrans1D2" presStyleIdx="1" presStyleCnt="2"/>
      <dgm:spPr/>
    </dgm:pt>
    <dgm:pt modelId="{5E50E092-C626-4F9B-AE27-415C90934461}" type="pres">
      <dgm:prSet presAssocID="{FABC0EA9-447E-4E0F-B219-8AE00E359484}" presName="hierRoot2" presStyleCnt="0"/>
      <dgm:spPr/>
    </dgm:pt>
    <dgm:pt modelId="{28D2E9E8-3153-4806-97FA-BBC06B03C4D0}" type="pres">
      <dgm:prSet presAssocID="{FABC0EA9-447E-4E0F-B219-8AE00E359484}" presName="composite2" presStyleCnt="0"/>
      <dgm:spPr/>
    </dgm:pt>
    <dgm:pt modelId="{51D50953-7DC3-48B3-8CA9-03613BB1407A}" type="pres">
      <dgm:prSet presAssocID="{FABC0EA9-447E-4E0F-B219-8AE00E359484}" presName="background2" presStyleLbl="node2" presStyleIdx="1" presStyleCnt="2"/>
      <dgm:spPr/>
    </dgm:pt>
    <dgm:pt modelId="{29E33398-EF6B-416F-B52C-6627D4C2B0E6}" type="pres">
      <dgm:prSet presAssocID="{FABC0EA9-447E-4E0F-B219-8AE00E359484}" presName="text2" presStyleLbl="fgAcc2" presStyleIdx="1" presStyleCnt="2" custScaleX="121299">
        <dgm:presLayoutVars>
          <dgm:chPref val="3"/>
        </dgm:presLayoutVars>
      </dgm:prSet>
      <dgm:spPr/>
    </dgm:pt>
    <dgm:pt modelId="{296DAC33-3B33-4D89-A45D-ADB370CB8CB9}" type="pres">
      <dgm:prSet presAssocID="{FABC0EA9-447E-4E0F-B219-8AE00E359484}" presName="hierChild3" presStyleCnt="0"/>
      <dgm:spPr/>
    </dgm:pt>
  </dgm:ptLst>
  <dgm:cxnLst>
    <dgm:cxn modelId="{814CD106-440F-4B19-A427-3EDA746E2829}" type="presOf" srcId="{FABC0EA9-447E-4E0F-B219-8AE00E359484}" destId="{29E33398-EF6B-416F-B52C-6627D4C2B0E6}" srcOrd="0" destOrd="0" presId="urn:microsoft.com/office/officeart/2005/8/layout/hierarchy1"/>
    <dgm:cxn modelId="{0A65732D-DB4A-49F7-A27A-0F840F3D3B01}" type="presOf" srcId="{2D936B03-6CCB-4999-9B61-5D8BE25E0A54}" destId="{147E7649-D8CB-44E6-BD99-9A700101B0E7}" srcOrd="0" destOrd="0" presId="urn:microsoft.com/office/officeart/2005/8/layout/hierarchy1"/>
    <dgm:cxn modelId="{778CB035-7D4F-4917-9B7F-B5769861A9C6}" srcId="{4BA682C7-9A29-4CCE-BB1F-0AE25BF567AD}" destId="{2D936B03-6CCB-4999-9B61-5D8BE25E0A54}" srcOrd="0" destOrd="0" parTransId="{21E6AA72-157F-4402-93EE-E995A46A8E1D}" sibTransId="{5AA5D614-F5E7-4315-9077-CD69631C388D}"/>
    <dgm:cxn modelId="{75B18F51-E4B3-433F-8D08-BA6EA6AA981F}" type="presOf" srcId="{39C0979C-446C-4ED1-A082-5FC6EE975896}" destId="{E6B7702B-5D72-4872-9CA0-FA30E71543BE}" srcOrd="0" destOrd="0" presId="urn:microsoft.com/office/officeart/2005/8/layout/hierarchy1"/>
    <dgm:cxn modelId="{43EA4754-091C-4327-BCD4-BDAF2D92F998}" type="presOf" srcId="{2320594B-B5AF-4195-9633-CEBA6880E999}" destId="{2D114BCC-E711-4308-B20C-121790AD407C}" srcOrd="0" destOrd="0" presId="urn:microsoft.com/office/officeart/2005/8/layout/hierarchy1"/>
    <dgm:cxn modelId="{693F0683-A89C-4EFF-8697-C2BE8224556E}" srcId="{39C0979C-446C-4ED1-A082-5FC6EE975896}" destId="{4BA682C7-9A29-4CCE-BB1F-0AE25BF567AD}" srcOrd="0" destOrd="0" parTransId="{4D4F688E-CD70-4E21-9AFA-847442E09599}" sibTransId="{BE7784D4-2311-43B9-8776-E6012BC8753B}"/>
    <dgm:cxn modelId="{4C313C8C-794E-4045-827C-A4CF2A2CA435}" type="presOf" srcId="{4BA682C7-9A29-4CCE-BB1F-0AE25BF567AD}" destId="{A3C11115-3C68-4B32-8356-D6F08CA174CE}" srcOrd="0" destOrd="0" presId="urn:microsoft.com/office/officeart/2005/8/layout/hierarchy1"/>
    <dgm:cxn modelId="{382A22A7-19E4-4088-AFE0-C1943FD4AFF8}" srcId="{4BA682C7-9A29-4CCE-BB1F-0AE25BF567AD}" destId="{FABC0EA9-447E-4E0F-B219-8AE00E359484}" srcOrd="1" destOrd="0" parTransId="{2320594B-B5AF-4195-9633-CEBA6880E999}" sibTransId="{A31F3049-19DE-46A8-8F65-057EA281FD66}"/>
    <dgm:cxn modelId="{47F986ED-D6C4-43EC-BA13-022D2D63F67A}" type="presOf" srcId="{21E6AA72-157F-4402-93EE-E995A46A8E1D}" destId="{711442B6-1C20-4693-9486-706D98F75638}" srcOrd="0" destOrd="0" presId="urn:microsoft.com/office/officeart/2005/8/layout/hierarchy1"/>
    <dgm:cxn modelId="{2C59637F-C296-4573-96D1-F5D86B78847D}" type="presParOf" srcId="{E6B7702B-5D72-4872-9CA0-FA30E71543BE}" destId="{AE0C8997-99B3-4FC9-9842-71AC70DC1EE8}" srcOrd="0" destOrd="0" presId="urn:microsoft.com/office/officeart/2005/8/layout/hierarchy1"/>
    <dgm:cxn modelId="{68018337-7D42-4EB7-8288-3161261FE288}" type="presParOf" srcId="{AE0C8997-99B3-4FC9-9842-71AC70DC1EE8}" destId="{1F399350-53EE-4270-A56B-CE03744C4AA0}" srcOrd="0" destOrd="0" presId="urn:microsoft.com/office/officeart/2005/8/layout/hierarchy1"/>
    <dgm:cxn modelId="{72168EC1-4EC2-461C-82B7-7A5FBAC95609}" type="presParOf" srcId="{1F399350-53EE-4270-A56B-CE03744C4AA0}" destId="{B766DCCD-4530-4B25-BD42-62BB94DB1CAC}" srcOrd="0" destOrd="0" presId="urn:microsoft.com/office/officeart/2005/8/layout/hierarchy1"/>
    <dgm:cxn modelId="{590C0500-DCD3-42A1-B0A3-8AAF20839AFC}" type="presParOf" srcId="{1F399350-53EE-4270-A56B-CE03744C4AA0}" destId="{A3C11115-3C68-4B32-8356-D6F08CA174CE}" srcOrd="1" destOrd="0" presId="urn:microsoft.com/office/officeart/2005/8/layout/hierarchy1"/>
    <dgm:cxn modelId="{EFF015A4-0BE6-4175-9FEF-DF9CA8DCAACA}" type="presParOf" srcId="{AE0C8997-99B3-4FC9-9842-71AC70DC1EE8}" destId="{05B54DDA-6875-4250-8940-B3BDD4665BA0}" srcOrd="1" destOrd="0" presId="urn:microsoft.com/office/officeart/2005/8/layout/hierarchy1"/>
    <dgm:cxn modelId="{BC9B21CB-146D-4763-B0FB-EF53CCF62937}" type="presParOf" srcId="{05B54DDA-6875-4250-8940-B3BDD4665BA0}" destId="{711442B6-1C20-4693-9486-706D98F75638}" srcOrd="0" destOrd="0" presId="urn:microsoft.com/office/officeart/2005/8/layout/hierarchy1"/>
    <dgm:cxn modelId="{D241ED63-5391-48F3-875B-8449A7991E23}" type="presParOf" srcId="{05B54DDA-6875-4250-8940-B3BDD4665BA0}" destId="{16542C2A-D3E7-4C71-A2FB-DA3727901516}" srcOrd="1" destOrd="0" presId="urn:microsoft.com/office/officeart/2005/8/layout/hierarchy1"/>
    <dgm:cxn modelId="{A6FBFECB-BA5E-474E-A88D-6EBD8A088757}" type="presParOf" srcId="{16542C2A-D3E7-4C71-A2FB-DA3727901516}" destId="{8391FB75-0BD7-44B3-81F4-3DF727B3DC21}" srcOrd="0" destOrd="0" presId="urn:microsoft.com/office/officeart/2005/8/layout/hierarchy1"/>
    <dgm:cxn modelId="{CE0D493F-0943-432E-ABD4-23B4DC35975D}" type="presParOf" srcId="{8391FB75-0BD7-44B3-81F4-3DF727B3DC21}" destId="{A593DB01-475E-45DF-A979-5D144272F069}" srcOrd="0" destOrd="0" presId="urn:microsoft.com/office/officeart/2005/8/layout/hierarchy1"/>
    <dgm:cxn modelId="{42B7C62C-4600-4371-B88E-A16605292AAA}" type="presParOf" srcId="{8391FB75-0BD7-44B3-81F4-3DF727B3DC21}" destId="{147E7649-D8CB-44E6-BD99-9A700101B0E7}" srcOrd="1" destOrd="0" presId="urn:microsoft.com/office/officeart/2005/8/layout/hierarchy1"/>
    <dgm:cxn modelId="{61F5FCB8-57A4-48C5-8F95-A20EB751614A}" type="presParOf" srcId="{16542C2A-D3E7-4C71-A2FB-DA3727901516}" destId="{4BD49B24-4CF9-4BF1-8E02-AE74830D6757}" srcOrd="1" destOrd="0" presId="urn:microsoft.com/office/officeart/2005/8/layout/hierarchy1"/>
    <dgm:cxn modelId="{893515F0-9C50-4935-9FF5-6195FB8B120E}" type="presParOf" srcId="{05B54DDA-6875-4250-8940-B3BDD4665BA0}" destId="{2D114BCC-E711-4308-B20C-121790AD407C}" srcOrd="2" destOrd="0" presId="urn:microsoft.com/office/officeart/2005/8/layout/hierarchy1"/>
    <dgm:cxn modelId="{DF9AEA9B-9E21-4F16-9044-B48007F5F0C0}" type="presParOf" srcId="{05B54DDA-6875-4250-8940-B3BDD4665BA0}" destId="{5E50E092-C626-4F9B-AE27-415C90934461}" srcOrd="3" destOrd="0" presId="urn:microsoft.com/office/officeart/2005/8/layout/hierarchy1"/>
    <dgm:cxn modelId="{BA807BC7-D154-4852-9808-B4397D29565E}" type="presParOf" srcId="{5E50E092-C626-4F9B-AE27-415C90934461}" destId="{28D2E9E8-3153-4806-97FA-BBC06B03C4D0}" srcOrd="0" destOrd="0" presId="urn:microsoft.com/office/officeart/2005/8/layout/hierarchy1"/>
    <dgm:cxn modelId="{58C3A20A-7F68-4184-BBFA-90BCC912806C}" type="presParOf" srcId="{28D2E9E8-3153-4806-97FA-BBC06B03C4D0}" destId="{51D50953-7DC3-48B3-8CA9-03613BB1407A}" srcOrd="0" destOrd="0" presId="urn:microsoft.com/office/officeart/2005/8/layout/hierarchy1"/>
    <dgm:cxn modelId="{D2EBA638-F9F9-4EB7-A420-401F1C5B89F3}" type="presParOf" srcId="{28D2E9E8-3153-4806-97FA-BBC06B03C4D0}" destId="{29E33398-EF6B-416F-B52C-6627D4C2B0E6}" srcOrd="1" destOrd="0" presId="urn:microsoft.com/office/officeart/2005/8/layout/hierarchy1"/>
    <dgm:cxn modelId="{28F74341-24F4-4AEC-A3EA-7BE37BB05CBE}" type="presParOf" srcId="{5E50E092-C626-4F9B-AE27-415C90934461}" destId="{296DAC33-3B33-4D89-A45D-ADB370CB8C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7DDD7-CDFD-401B-B69B-4E0789F7D6D2}">
      <dsp:nvSpPr>
        <dsp:cNvPr id="0" name=""/>
        <dsp:cNvSpPr/>
      </dsp:nvSpPr>
      <dsp:spPr>
        <a:xfrm>
          <a:off x="412660" y="0"/>
          <a:ext cx="4676819" cy="38587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E974EF-AD96-47C4-96D5-46EAC0B5FF5A}">
      <dsp:nvSpPr>
        <dsp:cNvPr id="0" name=""/>
        <dsp:cNvSpPr/>
      </dsp:nvSpPr>
      <dsp:spPr>
        <a:xfrm>
          <a:off x="5910" y="1157631"/>
          <a:ext cx="1771001" cy="154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Попадание возбудителя болезни</a:t>
          </a:r>
        </a:p>
      </dsp:txBody>
      <dsp:txXfrm>
        <a:off x="81258" y="1232979"/>
        <a:ext cx="1620305" cy="1392812"/>
      </dsp:txXfrm>
    </dsp:sp>
    <dsp:sp modelId="{0B65D024-C0C7-4BAA-B5B0-382C4DB500DF}">
      <dsp:nvSpPr>
        <dsp:cNvPr id="0" name=""/>
        <dsp:cNvSpPr/>
      </dsp:nvSpPr>
      <dsp:spPr>
        <a:xfrm>
          <a:off x="1865569" y="1157631"/>
          <a:ext cx="1771001" cy="1543508"/>
        </a:xfrm>
        <a:prstGeom prst="roundRec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shade val="85000"/>
                <a:satMod val="130000"/>
              </a:schemeClr>
            </a:gs>
            <a:gs pos="34000">
              <a:schemeClr val="accent2">
                <a:hueOff val="19519"/>
                <a:satOff val="-13438"/>
                <a:lumOff val="-3431"/>
                <a:alphaOff val="0"/>
                <a:shade val="87000"/>
                <a:satMod val="125000"/>
              </a:schemeClr>
            </a:gs>
            <a:gs pos="70000">
              <a:schemeClr val="accent2">
                <a:hueOff val="19519"/>
                <a:satOff val="-13438"/>
                <a:lumOff val="-3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Болезнь и иммунный ответ</a:t>
          </a:r>
        </a:p>
      </dsp:txBody>
      <dsp:txXfrm>
        <a:off x="1940917" y="1232979"/>
        <a:ext cx="1620305" cy="1392812"/>
      </dsp:txXfrm>
    </dsp:sp>
    <dsp:sp modelId="{000C98A4-E5F6-435A-B6F9-F1FEFAC1098E}">
      <dsp:nvSpPr>
        <dsp:cNvPr id="0" name=""/>
        <dsp:cNvSpPr/>
      </dsp:nvSpPr>
      <dsp:spPr>
        <a:xfrm>
          <a:off x="3725228" y="1157631"/>
          <a:ext cx="1771001" cy="1543508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Наличие защитных антител</a:t>
          </a:r>
        </a:p>
      </dsp:txBody>
      <dsp:txXfrm>
        <a:off x="3800576" y="1232979"/>
        <a:ext cx="1620305" cy="1392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7DDD7-CDFD-401B-B69B-4E0789F7D6D2}">
      <dsp:nvSpPr>
        <dsp:cNvPr id="0" name=""/>
        <dsp:cNvSpPr/>
      </dsp:nvSpPr>
      <dsp:spPr>
        <a:xfrm>
          <a:off x="393127" y="0"/>
          <a:ext cx="4455445" cy="385877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E974EF-AD96-47C4-96D5-46EAC0B5FF5A}">
      <dsp:nvSpPr>
        <dsp:cNvPr id="0" name=""/>
        <dsp:cNvSpPr/>
      </dsp:nvSpPr>
      <dsp:spPr>
        <a:xfrm>
          <a:off x="5630" y="1157631"/>
          <a:ext cx="1687172" cy="15435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Введение безопасного антигена</a:t>
          </a:r>
        </a:p>
      </dsp:txBody>
      <dsp:txXfrm>
        <a:off x="80978" y="1232979"/>
        <a:ext cx="1536476" cy="1392812"/>
      </dsp:txXfrm>
    </dsp:sp>
    <dsp:sp modelId="{0B65D024-C0C7-4BAA-B5B0-382C4DB500DF}">
      <dsp:nvSpPr>
        <dsp:cNvPr id="0" name=""/>
        <dsp:cNvSpPr/>
      </dsp:nvSpPr>
      <dsp:spPr>
        <a:xfrm>
          <a:off x="1777264" y="1157631"/>
          <a:ext cx="1687172" cy="1543508"/>
        </a:xfrm>
        <a:prstGeom prst="roundRect">
          <a:avLst/>
        </a:prstGeom>
        <a:gradFill rotWithShape="0">
          <a:gsLst>
            <a:gs pos="0">
              <a:schemeClr val="accent5">
                <a:hueOff val="1063560"/>
                <a:satOff val="-11946"/>
                <a:lumOff val="-2549"/>
                <a:alphaOff val="0"/>
                <a:shade val="85000"/>
                <a:satMod val="130000"/>
              </a:schemeClr>
            </a:gs>
            <a:gs pos="34000">
              <a:schemeClr val="accent5">
                <a:hueOff val="1063560"/>
                <a:satOff val="-11946"/>
                <a:lumOff val="-2549"/>
                <a:alphaOff val="0"/>
                <a:shade val="87000"/>
                <a:satMod val="125000"/>
              </a:schemeClr>
            </a:gs>
            <a:gs pos="70000">
              <a:schemeClr val="accent5">
                <a:hueOff val="1063560"/>
                <a:satOff val="-11946"/>
                <a:lumOff val="-25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063560"/>
                <a:satOff val="-11946"/>
                <a:lumOff val="-25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Иммунный ответ</a:t>
          </a:r>
        </a:p>
      </dsp:txBody>
      <dsp:txXfrm>
        <a:off x="1852612" y="1232979"/>
        <a:ext cx="1536476" cy="1392812"/>
      </dsp:txXfrm>
    </dsp:sp>
    <dsp:sp modelId="{000C98A4-E5F6-435A-B6F9-F1FEFAC1098E}">
      <dsp:nvSpPr>
        <dsp:cNvPr id="0" name=""/>
        <dsp:cNvSpPr/>
      </dsp:nvSpPr>
      <dsp:spPr>
        <a:xfrm>
          <a:off x="3548897" y="1157631"/>
          <a:ext cx="1687172" cy="1543508"/>
        </a:xfrm>
        <a:prstGeom prst="round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hade val="85000"/>
                <a:satMod val="130000"/>
              </a:schemeClr>
            </a:gs>
            <a:gs pos="34000">
              <a:schemeClr val="accent5">
                <a:hueOff val="2127120"/>
                <a:satOff val="-23891"/>
                <a:lumOff val="-5098"/>
                <a:alphaOff val="0"/>
                <a:shade val="87000"/>
                <a:satMod val="125000"/>
              </a:schemeClr>
            </a:gs>
            <a:gs pos="70000">
              <a:schemeClr val="accent5">
                <a:hueOff val="2127120"/>
                <a:satOff val="-23891"/>
                <a:lumOff val="-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Наличие защитных антител</a:t>
          </a:r>
        </a:p>
      </dsp:txBody>
      <dsp:txXfrm>
        <a:off x="3624245" y="1232979"/>
        <a:ext cx="1536476" cy="1392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14BCC-E711-4308-B20C-121790AD407C}">
      <dsp:nvSpPr>
        <dsp:cNvPr id="0" name=""/>
        <dsp:cNvSpPr/>
      </dsp:nvSpPr>
      <dsp:spPr>
        <a:xfrm>
          <a:off x="5335577" y="1724657"/>
          <a:ext cx="1659046" cy="789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058"/>
              </a:lnTo>
              <a:lnTo>
                <a:pt x="1659046" y="538058"/>
              </a:lnTo>
              <a:lnTo>
                <a:pt x="1659046" y="78955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442B6-1C20-4693-9486-706D98F75638}">
      <dsp:nvSpPr>
        <dsp:cNvPr id="0" name=""/>
        <dsp:cNvSpPr/>
      </dsp:nvSpPr>
      <dsp:spPr>
        <a:xfrm>
          <a:off x="3387417" y="1724657"/>
          <a:ext cx="1948159" cy="789555"/>
        </a:xfrm>
        <a:custGeom>
          <a:avLst/>
          <a:gdLst/>
          <a:ahLst/>
          <a:cxnLst/>
          <a:rect l="0" t="0" r="0" b="0"/>
          <a:pathLst>
            <a:path>
              <a:moveTo>
                <a:pt x="1948159" y="0"/>
              </a:moveTo>
              <a:lnTo>
                <a:pt x="1948159" y="538058"/>
              </a:lnTo>
              <a:lnTo>
                <a:pt x="0" y="538058"/>
              </a:lnTo>
              <a:lnTo>
                <a:pt x="0" y="78955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6DCCD-4530-4B25-BD42-62BB94DB1CAC}">
      <dsp:nvSpPr>
        <dsp:cNvPr id="0" name=""/>
        <dsp:cNvSpPr/>
      </dsp:nvSpPr>
      <dsp:spPr>
        <a:xfrm>
          <a:off x="3978175" y="757"/>
          <a:ext cx="2714803" cy="1723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11115-3C68-4B32-8356-D6F08CA174CE}">
      <dsp:nvSpPr>
        <dsp:cNvPr id="0" name=""/>
        <dsp:cNvSpPr/>
      </dsp:nvSpPr>
      <dsp:spPr>
        <a:xfrm>
          <a:off x="4279820" y="287319"/>
          <a:ext cx="2714803" cy="17239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Антигены</a:t>
          </a:r>
        </a:p>
      </dsp:txBody>
      <dsp:txXfrm>
        <a:off x="4330311" y="337810"/>
        <a:ext cx="2613821" cy="1622918"/>
      </dsp:txXfrm>
    </dsp:sp>
    <dsp:sp modelId="{A593DB01-475E-45DF-A979-5D144272F069}">
      <dsp:nvSpPr>
        <dsp:cNvPr id="0" name=""/>
        <dsp:cNvSpPr/>
      </dsp:nvSpPr>
      <dsp:spPr>
        <a:xfrm>
          <a:off x="2030016" y="2514212"/>
          <a:ext cx="2714803" cy="1723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E7649-D8CB-44E6-BD99-9A700101B0E7}">
      <dsp:nvSpPr>
        <dsp:cNvPr id="0" name=""/>
        <dsp:cNvSpPr/>
      </dsp:nvSpPr>
      <dsp:spPr>
        <a:xfrm>
          <a:off x="2331660" y="2800775"/>
          <a:ext cx="2714803" cy="17239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Т-зависимые</a:t>
          </a:r>
        </a:p>
      </dsp:txBody>
      <dsp:txXfrm>
        <a:off x="2382151" y="2851266"/>
        <a:ext cx="2613821" cy="1622918"/>
      </dsp:txXfrm>
    </dsp:sp>
    <dsp:sp modelId="{51D50953-7DC3-48B3-8CA9-03613BB1407A}">
      <dsp:nvSpPr>
        <dsp:cNvPr id="0" name=""/>
        <dsp:cNvSpPr/>
      </dsp:nvSpPr>
      <dsp:spPr>
        <a:xfrm>
          <a:off x="5348109" y="2514212"/>
          <a:ext cx="3293029" cy="1723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33398-EF6B-416F-B52C-6627D4C2B0E6}">
      <dsp:nvSpPr>
        <dsp:cNvPr id="0" name=""/>
        <dsp:cNvSpPr/>
      </dsp:nvSpPr>
      <dsp:spPr>
        <a:xfrm>
          <a:off x="5649754" y="2800775"/>
          <a:ext cx="3293029" cy="17239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Т-независимые</a:t>
          </a:r>
        </a:p>
      </dsp:txBody>
      <dsp:txXfrm>
        <a:off x="5700245" y="2851266"/>
        <a:ext cx="3192047" cy="1622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E42EB-3555-4204-A35B-5DA8990DEC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DD8FC-011E-423E-942C-A7C02BC06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1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j.ru/articles/pediatriya/Novye_vozmoghnosti_vakcinoprofilaktiki_meningokokkovoy_infekcii_u_detey/#ixzz5fjMH7yI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tynt.com/b/rf?id=cCpiiyhOSr5RT1rkHcnlxd&amp;u=rusmedjournal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j.ru/articles/pediatriya/Novye_vozmoghnosti_vakcinoprofilaktiki_meningokokkovoy_infekcii_u_detey/#ixzz5fjOJxw0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tynt.com/b/rf?id=cCpiiyhOSr5RT1rkHcnlxd&amp;u=rusmedjourna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  <a:t>Антигены (АГ) в зависимости от особенностей иммунных реакций, которые они индуцируют, делят на 2 основные группы: 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Т-зависимые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  <a:t> и 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Т-независимые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  <a:t>. При этом те АГ, иммунный ответ на которые формируется благодаря кооперации Т- и 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В-лимфоцитов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  <a:t>, называют 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Т-зависимыми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  <a:t>. Если АГ распознаются непосредственно 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В-лимфоцитами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  <a:t> без участия 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Т-клеток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  <a:t>, то их относят к 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Т-независимым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xo2Light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605-BA6F-46D2-A90B-56A40EB10B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1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Активация макрофагов и дендритных клеток </a:t>
            </a:r>
            <a:r>
              <a:rPr lang="ru-RU" dirty="0"/>
              <a:t>Т-зависимыми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приводит к усилению экспрессии на них АГ главного комплекса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гистосовместимости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 класса (МНС II). При этом </a:t>
            </a:r>
            <a:r>
              <a:rPr lang="ru-RU" dirty="0"/>
              <a:t>Т-зависимые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в комбинации с молекулами МНС II распознаются </a:t>
            </a:r>
            <a:r>
              <a:rPr lang="ru-RU" dirty="0"/>
              <a:t>Т-лимфоцитами-хелперами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dirty="0"/>
              <a:t>Т-хелперы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за счет взаимодействия с </a:t>
            </a:r>
            <a:r>
              <a:rPr lang="ru-RU" dirty="0"/>
              <a:t>Т-клеточным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рецептором. Потенцирование </a:t>
            </a:r>
            <a:r>
              <a:rPr lang="ru-RU" dirty="0"/>
              <a:t>Т-клеточного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рецептора АГ и МНС II приводит к активации </a:t>
            </a:r>
            <a:r>
              <a:rPr lang="ru-RU" dirty="0"/>
              <a:t>Т-хелперов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(рис. 1). В результате этого в активированных </a:t>
            </a:r>
            <a:r>
              <a:rPr lang="ru-RU" dirty="0"/>
              <a:t>Т-хелперах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индуцируются продукция и синтез таких цитокинов, как </a:t>
            </a:r>
            <a:r>
              <a:rPr lang="ru-RU" dirty="0"/>
              <a:t>интерлейкин-2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dirty="0"/>
              <a:t>ИЛ-2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ru-RU" dirty="0"/>
              <a:t>интерлейкин-4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dirty="0"/>
              <a:t>ИЛ-4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 </a:t>
            </a:r>
            <a:r>
              <a:rPr lang="ru-RU" dirty="0"/>
              <a:t>интерлейкин-5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dirty="0"/>
              <a:t>ИЛ-5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  <a:r>
              <a:rPr lang="ru-RU" dirty="0"/>
              <a:t>ИЛ-2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является фактором роста для многих иммунных клеток, а </a:t>
            </a:r>
            <a:r>
              <a:rPr lang="ru-RU" dirty="0"/>
              <a:t>ИЛ-4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dirty="0"/>
              <a:t>ИЛ-5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повышают активность </a:t>
            </a:r>
            <a:r>
              <a:rPr lang="ru-RU" dirty="0"/>
              <a:t>В-лимфоцитов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Кроме этого, в активированных </a:t>
            </a:r>
            <a:r>
              <a:rPr lang="ru-RU" dirty="0"/>
              <a:t>Т-хелперах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синтезируется </a:t>
            </a:r>
            <a:r>
              <a:rPr lang="ru-RU" dirty="0"/>
              <a:t>СD-40L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лиганд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рецептора </a:t>
            </a:r>
            <a:r>
              <a:rPr lang="ru-RU" dirty="0"/>
              <a:t>СD-40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экспрессируемого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антигенпредставляющих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клетках. Молекула </a:t>
            </a:r>
            <a:r>
              <a:rPr lang="ru-RU" dirty="0"/>
              <a:t>СD-40L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является </a:t>
            </a:r>
            <a:r>
              <a:rPr lang="ru-RU" dirty="0"/>
              <a:t>ко-стимулятором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/>
              <a:t>Т-клеточного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рецептора в индукции активности </a:t>
            </a:r>
            <a:r>
              <a:rPr lang="ru-RU" dirty="0"/>
              <a:t>В-лимфоцитов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Взаимодействие </a:t>
            </a:r>
            <a:r>
              <a:rPr lang="ru-RU" dirty="0"/>
              <a:t>СD-40L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 рецептором </a:t>
            </a:r>
            <a:r>
              <a:rPr lang="ru-RU" dirty="0"/>
              <a:t>СD-40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сопровождается регуляцией функциональной активности </a:t>
            </a:r>
            <a:r>
              <a:rPr lang="ru-RU" dirty="0"/>
              <a:t>В-лимфоцитов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 результате комплексного воздействия на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примированный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/>
              <a:t>В-лимфоцит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/>
              <a:t>ИЛ-4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dirty="0"/>
              <a:t>ИЛ-5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dirty="0"/>
              <a:t>СD-40L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происходит его трансформация в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плазмоцит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стимулируется образование антител, закладываются </a:t>
            </a:r>
            <a:r>
              <a:rPr lang="ru-RU" dirty="0"/>
              <a:t>В-клетки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памяти (рис. 1). Кроме этого, стимулируются процессы переключения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изотипа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синтеза антител (с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 нарастания их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аффинности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 динамике. Благодаря этому после первичного иммунного ответа концентрация антител (класса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 течение длительного времени может сохраняться на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протективном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уровне (рис. 2). При повторном контакте с </a:t>
            </a:r>
            <a:r>
              <a:rPr lang="ru-RU" dirty="0"/>
              <a:t>Т-зависимыми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в дальнейшем в организме за счет ранее сформировавшейся иммунологической памяти сразу же начинается продукция специфических антител класса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их концентрация значимо нарастает (рис. 2), что позволяет очень быстро элиминировать возбудитель (вторичный иммунный ответ). Именно этот механизм и препятствует развитию инфекционного заболевания при повторном контакте с </a:t>
            </a:r>
            <a:r>
              <a:rPr lang="ru-RU" dirty="0"/>
              <a:t>Т-зависимыми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АГ, если ранее был сформирован полноценный иммунный ответ [2, 4, 16, 17, 25, 26].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Оригинальная статья опубликована на сайте РМЖ (Русский медицинский журнал):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https://www.rmj.ru/articles/pediatriya/Novye_vozmoghnosti_vakcinoprofilaktiki_meningokokkovoy_infekcii_u_detey/#ixzz5fjMH7yIR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rusmedjournal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on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Facebook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605-BA6F-46D2-A90B-56A40EB10B0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8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Т-независимые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распознаются непосредственно </a:t>
            </a:r>
            <a:r>
              <a:rPr lang="ru-RU" dirty="0"/>
              <a:t>В-лимфоцитами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без участия </a:t>
            </a:r>
            <a:r>
              <a:rPr lang="ru-RU" dirty="0"/>
              <a:t>Т-клеток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связывают с особенностями их молекулярной структуры [4, 25]. При этом </a:t>
            </a:r>
            <a:r>
              <a:rPr lang="ru-RU" dirty="0"/>
              <a:t>Т-независимые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являются чрезвычайно сильными индукторами синтеза в макрофагах таких цитокинов, как </a:t>
            </a:r>
            <a:r>
              <a:rPr lang="ru-RU" dirty="0"/>
              <a:t>ИЛ-1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dirty="0"/>
              <a:t>ИЛ-6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фактор некроза опухоли α (ФНО-α). Все перечисленные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интерлейкины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провоспалительными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цитокинами. Так, </a:t>
            </a:r>
            <a:r>
              <a:rPr lang="ru-RU" dirty="0"/>
              <a:t>ИЛ-1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активирует лимфоциты, стимулирует макрофаги, усиливает адгезию лейкоцитов и эндотелиальных клеток, а также потенцирует продукцию белков острой фазы воспаления. Аналогичными эффектами, а также возможностью активации гранулоцитов и цитотоксических клеток обладает ФНО-α. </a:t>
            </a:r>
            <a:r>
              <a:rPr lang="ru-RU" dirty="0"/>
              <a:t>ИЛ-6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также стимулирует продукцию белков острой фазы воспаления и усиливает дифференцировку </a:t>
            </a:r>
            <a:r>
              <a:rPr lang="ru-RU" dirty="0"/>
              <a:t>В-лимфоцитов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Особо следует отметить, что при стимуляции макрофагов </a:t>
            </a:r>
            <a:r>
              <a:rPr lang="ru-RU" dirty="0"/>
              <a:t>Т-независимыми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не запускается механизм активации </a:t>
            </a:r>
            <a:r>
              <a:rPr lang="ru-RU" dirty="0"/>
              <a:t>Т-лимфоцитов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dirty="0"/>
              <a:t>из-за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чего не происходит синтез </a:t>
            </a:r>
            <a:r>
              <a:rPr lang="ru-RU" dirty="0"/>
              <a:t>ИЛ-4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dirty="0"/>
              <a:t>ИЛ-5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не образуются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лиганды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/>
              <a:t>СD-40L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молекул </a:t>
            </a:r>
            <a:r>
              <a:rPr lang="ru-RU" dirty="0"/>
              <a:t>СD-40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расположенных на поверхности </a:t>
            </a:r>
            <a:r>
              <a:rPr lang="ru-RU" dirty="0"/>
              <a:t>В-клеток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[4, 25]. </a:t>
            </a:r>
            <a:r>
              <a:rPr lang="ru-RU" dirty="0"/>
              <a:t>В-лимфоциты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примированные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АГ и стимулированные </a:t>
            </a:r>
            <a:r>
              <a:rPr lang="ru-RU" dirty="0"/>
              <a:t>ИЛ-1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dirty="0"/>
              <a:t>ИЛ-6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трансформируются в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плазмоциты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участия </a:t>
            </a:r>
            <a:r>
              <a:rPr lang="ru-RU" dirty="0"/>
              <a:t>Т-клеток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начинают синтезировать антитела. Однако </a:t>
            </a:r>
            <a:r>
              <a:rPr lang="ru-RU" dirty="0"/>
              <a:t>из-за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особенностей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цитокинового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окружения (нет активирующего влияния </a:t>
            </a:r>
            <a:r>
              <a:rPr lang="ru-RU" dirty="0"/>
              <a:t>ИЛ-4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dirty="0"/>
              <a:t>ИЛ-5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 отсутствия соответствующей </a:t>
            </a:r>
            <a:r>
              <a:rPr lang="ru-RU" dirty="0"/>
              <a:t>ко-стимуляции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молекулами </a:t>
            </a:r>
            <a:r>
              <a:rPr lang="ru-RU" dirty="0"/>
              <a:t>СD-40L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формирования клеток иммунологической памяти не происходит (рис. 3). Кроме того, имеются данные, что при этом нет адекватного переключения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изотипа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антител — продолжается синтез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последующей замены их на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Показано также, что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аффинность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антител в динамике не нарастает. В связи с этим уже через небольшой период времени после распознавания </a:t>
            </a:r>
            <a:r>
              <a:rPr lang="ru-RU" dirty="0"/>
              <a:t>Т-независимого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интенсивность иммунного ответа значительно снижается, а затем и полностью исчезает. В дальнейшем, при повторных контактах с этим АГ, иммунные реакции вновь протекают по типу первичного ответа (рис. 4), без формирования стойкого иммунитета и закладки клеток памяти [4, 25].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/>
              <a:t>Т-независимые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представлены главным образом крупными полимерными молекулами с повторяющимися антигенными детерминантами, устойчивыми к деградации. Предполагают, что полимерная структура этих АГ позволяет им перекрестно реагировать с </a:t>
            </a:r>
            <a:r>
              <a:rPr lang="ru-RU" dirty="0"/>
              <a:t>В-клеточными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рецепторами, надолго связывая их за счет своей устойчивости к деградации.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Полисахариды бактериальной капсулы полностью соответствуют указанным выше особенностям, что и определяет формирование иммунного ответа на них без участия </a:t>
            </a:r>
            <a:r>
              <a:rPr lang="ru-RU" dirty="0"/>
              <a:t>Т-лимфоцитов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связи с этим на все инкапсулированные бактерии, к которым относятся и менингококки, не формируется долгосрочный и стойкий иммунитет. Высказывается предположение, что у детей раннего возраста это усугубляется еще и незрелостью </a:t>
            </a:r>
            <a:r>
              <a:rPr lang="ru-RU" dirty="0"/>
              <a:t>В-лимфоцитов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приводит к крайне низкой активности иммунного ответа и обусловливает высокую восприимчивость данного контингента к инкапсулированным возбудителям (менингококк, пневмококк,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др.), частое развитие при этом инвазивных форм заболевания со значительным уровнем неблагоприятных исходов. С учетом того, что распознавание </a:t>
            </a:r>
            <a:r>
              <a:rPr lang="ru-RU" dirty="0"/>
              <a:t>Т-независимых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 происходит в краевой зоне селезенки (над мантией), где сконцентрированы специализированные макрофаги и </a:t>
            </a:r>
            <a:r>
              <a:rPr lang="ru-RU" dirty="0"/>
              <a:t>В-лимфоциты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отвечающие на </a:t>
            </a:r>
            <a:r>
              <a:rPr lang="ru-RU" dirty="0"/>
              <a:t>Т-независимые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АГ, становится понятным, почему пациенты с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аспленией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(анатомической и функциональной) относятся к группе высокого риска по развитию тяжелых форм инфекций, вызванных инкапсулированными возбудителями (</a:t>
            </a:r>
            <a:r>
              <a:rPr lang="ru-RU" dirty="0"/>
              <a:t>в т. ч.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менингококком) [2, 4, 9, 12, 13, 16, 17, 24, 27].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Оригинальная статья опубликована на сайте РМЖ (Русский медицинский журнал):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https://www.rmj.ru/articles/pediatriya/Novye_vozmoghnosti_vakcinoprofilaktiki_meningokokkovoy_infekcii_u_detey/#ixzz5fjOJxw00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rusmedjournal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on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Facebook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605-BA6F-46D2-A90B-56A40EB10B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6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mj.ru/articles/pediatriya/Novye_vozmoghnosti_vakcinoprofilaktiki_meningokokkovoy_infekcii_u_detey/#ixzz5fjMH7yI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mj.ru/articles/pediatriya/Novye_vozmoghnosti_vakcinoprofilaktiki_meningokokkovoy_infekcii_u_detey/#ixzz5fjMH7yI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416676"/>
            <a:ext cx="10058400" cy="2908436"/>
          </a:xfrm>
        </p:spPr>
        <p:txBody>
          <a:bodyPr>
            <a:normAutofit/>
          </a:bodyPr>
          <a:lstStyle/>
          <a:p>
            <a:r>
              <a:rPr lang="ru-RU" dirty="0"/>
              <a:t>Календарь прививок</a:t>
            </a:r>
            <a:br>
              <a:rPr lang="ru-RU" dirty="0"/>
            </a:br>
            <a:r>
              <a:rPr lang="ru-RU" sz="6700" dirty="0"/>
              <a:t>Особенности национальной вакцинации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103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Степанова Екатерина Юрьевна </a:t>
            </a:r>
          </a:p>
          <a:p>
            <a:r>
              <a:rPr lang="ru-RU" dirty="0"/>
              <a:t>Врач-инфекционист, терапевт, к.м.н.</a:t>
            </a:r>
          </a:p>
          <a:p>
            <a:r>
              <a:rPr lang="ru-RU" dirty="0"/>
              <a:t>Зав.</a:t>
            </a:r>
            <a:r>
              <a:rPr lang="en-US" dirty="0"/>
              <a:t> </a:t>
            </a:r>
            <a:r>
              <a:rPr lang="ru-RU" dirty="0"/>
              <a:t>отделением иммунопрофилактики </a:t>
            </a:r>
          </a:p>
          <a:p>
            <a:r>
              <a:rPr lang="ru-RU" dirty="0"/>
              <a:t>Университетской клиники </a:t>
            </a:r>
            <a:r>
              <a:rPr lang="en-US" dirty="0"/>
              <a:t>H-Clinic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79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5333" dirty="0"/>
              <a:t>Иммунный ответ </a:t>
            </a:r>
            <a:br>
              <a:rPr lang="ru-RU" sz="5333" dirty="0"/>
            </a:br>
            <a:r>
              <a:rPr lang="ru-RU" sz="5333" dirty="0"/>
              <a:t>при Т-независимом АГ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8"/>
          <a:stretch/>
        </p:blipFill>
        <p:spPr>
          <a:xfrm>
            <a:off x="480135" y="1764611"/>
            <a:ext cx="6734484" cy="4288885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0"/>
          <a:stretch/>
        </p:blipFill>
        <p:spPr>
          <a:xfrm>
            <a:off x="7243504" y="3164843"/>
            <a:ext cx="4743347" cy="28886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1957" y="5884250"/>
            <a:ext cx="624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Рисунки: </a:t>
            </a:r>
            <a:r>
              <a:rPr lang="ru-RU" sz="1600" dirty="0">
                <a:hlinkClick r:id="rId4"/>
              </a:rPr>
              <a:t>https://www.rmj.ru/articles/pediatriya/Novye_vozmoghnosti_vakcinoprofilaktiki_meningokokkovoy_infekcii_u_detey/#ixzz5fjMH7yIR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18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вакцин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672064" y="3717032"/>
            <a:ext cx="0" cy="480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78148"/>
              </p:ext>
            </p:extLst>
          </p:nvPr>
        </p:nvGraphicFramePr>
        <p:xfrm>
          <a:off x="1503362" y="1876954"/>
          <a:ext cx="8128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733711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8459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Признак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Виды вакцин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42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 механизму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Профилактические</a:t>
                      </a:r>
                    </a:p>
                    <a:p>
                      <a:r>
                        <a:rPr lang="ru-RU" dirty="0"/>
                        <a:t>Лечебные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6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 состоянию</a:t>
                      </a:r>
                      <a:r>
                        <a:rPr lang="ru-RU" baseline="0" dirty="0"/>
                        <a:t> вакцинного штамма возбудителя в вакцине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Живые</a:t>
                      </a:r>
                    </a:p>
                    <a:p>
                      <a:r>
                        <a:rPr lang="ru-RU" dirty="0"/>
                        <a:t>Инактивированные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4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 антигену</a:t>
                      </a:r>
                      <a:r>
                        <a:rPr lang="ru-RU" baseline="0" dirty="0"/>
                        <a:t> (для инактивированных)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Цельноклеточные</a:t>
                      </a:r>
                      <a:endParaRPr lang="ru-RU" dirty="0"/>
                    </a:p>
                    <a:p>
                      <a:r>
                        <a:rPr lang="ru-RU" dirty="0"/>
                        <a:t>Расщепленные</a:t>
                      </a:r>
                    </a:p>
                    <a:p>
                      <a:r>
                        <a:rPr lang="ru-RU" dirty="0"/>
                        <a:t>Субъединичные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7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 методу</a:t>
                      </a:r>
                      <a:r>
                        <a:rPr lang="ru-RU" baseline="0" dirty="0"/>
                        <a:t> получения антигена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Культуральные</a:t>
                      </a:r>
                      <a:endParaRPr lang="ru-RU" dirty="0"/>
                    </a:p>
                    <a:p>
                      <a:r>
                        <a:rPr lang="ru-RU" dirty="0"/>
                        <a:t>Рекомбинантные</a:t>
                      </a:r>
                    </a:p>
                    <a:p>
                      <a:r>
                        <a:rPr lang="ru-RU" dirty="0"/>
                        <a:t>Химические </a:t>
                      </a:r>
                    </a:p>
                    <a:p>
                      <a:r>
                        <a:rPr lang="ru-RU" dirty="0"/>
                        <a:t>Векторные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 содержанию адъюванта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</a:t>
                      </a:r>
                      <a:r>
                        <a:rPr lang="ru-RU" baseline="0" dirty="0"/>
                        <a:t> адъювантом (адсорбированные)</a:t>
                      </a:r>
                    </a:p>
                    <a:p>
                      <a:r>
                        <a:rPr lang="ru-RU" baseline="0" dirty="0"/>
                        <a:t>Без него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6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6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3609"/>
          </a:xfrm>
        </p:spPr>
        <p:txBody>
          <a:bodyPr>
            <a:normAutofit/>
          </a:bodyPr>
          <a:lstStyle/>
          <a:p>
            <a:pPr algn="r"/>
            <a:r>
              <a:rPr lang="ru-RU" sz="5333" dirty="0"/>
              <a:t>Живые и «мертвые»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1326" y="1216513"/>
            <a:ext cx="5386917" cy="639763"/>
          </a:xfrm>
        </p:spPr>
        <p:txBody>
          <a:bodyPr/>
          <a:lstStyle/>
          <a:p>
            <a:r>
              <a:rPr lang="ru-RU" dirty="0"/>
              <a:t>Живые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аттенуированные</a:t>
            </a:r>
            <a:endParaRPr lang="ru-RU" dirty="0"/>
          </a:p>
          <a:p>
            <a:pPr lvl="1"/>
            <a:r>
              <a:rPr lang="ru-RU" dirty="0"/>
              <a:t>корь, паротит, ветряная оспа</a:t>
            </a:r>
          </a:p>
          <a:p>
            <a:r>
              <a:rPr lang="ru-RU" dirty="0"/>
              <a:t>рекомбинантные</a:t>
            </a:r>
          </a:p>
          <a:p>
            <a:pPr lvl="1"/>
            <a:r>
              <a:rPr lang="ru-RU" dirty="0" err="1"/>
              <a:t>ротавирус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93368" y="1240212"/>
            <a:ext cx="5389033" cy="639763"/>
          </a:xfrm>
        </p:spPr>
        <p:txBody>
          <a:bodyPr/>
          <a:lstStyle/>
          <a:p>
            <a:r>
              <a:rPr lang="ru-RU" dirty="0"/>
              <a:t>Инактивированные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1164" t="16500" r="21362" b="6825"/>
          <a:stretch/>
        </p:blipFill>
        <p:spPr>
          <a:xfrm>
            <a:off x="47329" y="1783861"/>
            <a:ext cx="5472956" cy="4237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4369" t="19727" r="20030" b="5626"/>
          <a:stretch/>
        </p:blipFill>
        <p:spPr>
          <a:xfrm>
            <a:off x="5519937" y="1967122"/>
            <a:ext cx="6637012" cy="42461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23660" y="6063872"/>
            <a:ext cx="9133289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/>
              <a:t>Рисунки-схемы заимствованы: http://www.xn--13-glcd0d.xn--p1ai/wp-content/uploads/2017/06/%D0%94%D0%BB%D1%8F-%D0%B7%D0%B0%D0%BF%D0%B8%D1%81%D0%B8-%D0%92%D0%9F-1.pdf</a:t>
            </a:r>
          </a:p>
        </p:txBody>
      </p:sp>
    </p:spTree>
    <p:extLst>
      <p:ext uri="{BB962C8B-B14F-4D97-AF65-F5344CB8AC3E}">
        <p14:creationId xmlns:p14="http://schemas.microsoft.com/office/powerpoint/2010/main" val="287491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829" y="274639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ru-RU" sz="5333" dirty="0"/>
              <a:t>Как сделать выбор?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 возможности: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Выбирать инактивированные вакцины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Избегать </a:t>
            </a:r>
            <a:r>
              <a:rPr lang="ru-RU" sz="2800" dirty="0" err="1"/>
              <a:t>цельноклеточные</a:t>
            </a:r>
            <a:r>
              <a:rPr lang="ru-RU" sz="2800" dirty="0"/>
              <a:t> вакцины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При необходимости – вводить конъюгированные вакцины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Читать состав</a:t>
            </a:r>
          </a:p>
        </p:txBody>
      </p:sp>
    </p:spTree>
    <p:extLst>
      <p:ext uri="{BB962C8B-B14F-4D97-AF65-F5344CB8AC3E}">
        <p14:creationId xmlns:p14="http://schemas.microsoft.com/office/powerpoint/2010/main" val="294530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Безопасность и эффективность вакцинации </a:t>
            </a:r>
            <a:br>
              <a:rPr lang="ru-RU" dirty="0"/>
            </a:br>
            <a:r>
              <a:rPr lang="ru-RU" dirty="0"/>
              <a:t>это не только вакцина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57412"/>
            <a:ext cx="10058400" cy="3711681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Соблюдение «</a:t>
            </a:r>
            <a:r>
              <a:rPr lang="ru-RU" sz="2800" dirty="0" err="1"/>
              <a:t>холодовой</a:t>
            </a:r>
            <a:r>
              <a:rPr lang="ru-RU" sz="2800" dirty="0"/>
              <a:t>» цепи – температура от 2 до 8 градусов на всех этапах доставки и хранения</a:t>
            </a:r>
          </a:p>
          <a:p>
            <a:r>
              <a:rPr lang="ru-RU" sz="2800" dirty="0"/>
              <a:t>Осмотр врача перед вакцинацией – исключение ОРЗ, отсутствие контакта  болеющими</a:t>
            </a:r>
          </a:p>
          <a:p>
            <a:r>
              <a:rPr lang="ru-RU" sz="2800" dirty="0"/>
              <a:t>Контроль срока годности вакцины</a:t>
            </a:r>
          </a:p>
          <a:p>
            <a:r>
              <a:rPr lang="ru-RU" sz="2800" dirty="0"/>
              <a:t>Правильная техника инъекции</a:t>
            </a:r>
          </a:p>
          <a:p>
            <a:r>
              <a:rPr lang="ru-RU" sz="2800" dirty="0"/>
              <a:t>Соблюдение графика вакцинации – своевременное введение вакцины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380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333" dirty="0"/>
              <a:t>До и после вакцинации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«Подготовка»</a:t>
            </a:r>
          </a:p>
          <a:p>
            <a:r>
              <a:rPr lang="ru-RU" sz="2800" dirty="0"/>
              <a:t>А нужен ли? </a:t>
            </a:r>
          </a:p>
          <a:p>
            <a:r>
              <a:rPr lang="ru-RU" sz="2800" dirty="0"/>
              <a:t>- Общий анализ крови</a:t>
            </a:r>
          </a:p>
          <a:p>
            <a:r>
              <a:rPr lang="ru-RU" sz="2800" dirty="0"/>
              <a:t>- Консультация невролога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Фенистил</a:t>
            </a:r>
            <a:r>
              <a:rPr lang="ru-RU" sz="2800" dirty="0"/>
              <a:t> заранее?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Первичные иммунодефициты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E48312"/>
              </a:buClr>
            </a:pP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«Последствия»</a:t>
            </a:r>
          </a:p>
          <a:p>
            <a:pPr lvl="0">
              <a:buClr>
                <a:srgbClr val="E48312"/>
              </a:buClr>
            </a:pP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А нужно ли?</a:t>
            </a:r>
          </a:p>
          <a:p>
            <a:pPr lvl="0">
              <a:buClr>
                <a:srgbClr val="E48312"/>
              </a:buClr>
            </a:pP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- </a:t>
            </a:r>
            <a:r>
              <a:rPr lang="ru-RU" sz="28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Нурофен</a:t>
            </a: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сразу</a:t>
            </a:r>
          </a:p>
          <a:p>
            <a:pPr lvl="0">
              <a:buClr>
                <a:srgbClr val="E48312"/>
              </a:buClr>
            </a:pP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- Не купать?</a:t>
            </a:r>
          </a:p>
          <a:p>
            <a:pPr lvl="0">
              <a:buClr>
                <a:srgbClr val="E48312"/>
              </a:buClr>
            </a:pP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- Не гулять?</a:t>
            </a:r>
          </a:p>
          <a:p>
            <a:pPr lvl="0">
              <a:buClr>
                <a:srgbClr val="E48312"/>
              </a:buClr>
            </a:pPr>
            <a:endParaRPr lang="ru-RU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Поствакцинальные реакции</a:t>
            </a:r>
          </a:p>
          <a:p>
            <a:pPr lvl="0">
              <a:buClr>
                <a:srgbClr val="E48312"/>
              </a:buClr>
            </a:pP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Поствакцинальные осложнения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95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60600" y="423863"/>
            <a:ext cx="7772400" cy="641350"/>
          </a:xfrm>
        </p:spPr>
        <p:txBody>
          <a:bodyPr/>
          <a:lstStyle/>
          <a:p>
            <a:pPr eaLnBrk="1" hangingPunct="1"/>
            <a:r>
              <a:rPr lang="ru-RU" altLang="ru-RU" sz="3600"/>
              <a:t>Поствакцинальные реакции</a:t>
            </a:r>
            <a:endParaRPr lang="ru-RU" altLang="ru-RU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357313" y="1790163"/>
            <a:ext cx="4662487" cy="4305838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0000"/>
                </a:solidFill>
              </a:rPr>
              <a:t>Местные</a:t>
            </a:r>
            <a:r>
              <a:rPr lang="en-US" altLang="ru-RU" sz="3200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ru-RU" altLang="ru-RU" sz="2400" dirty="0"/>
              <a:t>Гиперемия</a:t>
            </a:r>
          </a:p>
          <a:p>
            <a:pPr eaLnBrk="1" hangingPunct="1"/>
            <a:r>
              <a:rPr lang="ru-RU" altLang="ru-RU" sz="2400" dirty="0"/>
              <a:t>Отек</a:t>
            </a:r>
          </a:p>
          <a:p>
            <a:pPr eaLnBrk="1" hangingPunct="1"/>
            <a:r>
              <a:rPr lang="ru-RU" altLang="ru-RU" sz="2400" dirty="0"/>
              <a:t>Инфильтрат</a:t>
            </a:r>
          </a:p>
          <a:p>
            <a:pPr eaLnBrk="1" hangingPunct="1"/>
            <a:r>
              <a:rPr lang="ru-RU" altLang="ru-RU" sz="2400" dirty="0"/>
              <a:t>Местная реакция на БЦЖ (папула - везикула - корочка - рубчик)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172199" y="1790163"/>
            <a:ext cx="4600575" cy="4305838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0000"/>
                </a:solidFill>
              </a:rPr>
              <a:t>Общие</a:t>
            </a:r>
            <a:r>
              <a:rPr lang="en-US" altLang="ru-RU" sz="3200" dirty="0">
                <a:solidFill>
                  <a:srgbClr val="FF0000"/>
                </a:solidFill>
              </a:rPr>
              <a:t>:</a:t>
            </a:r>
            <a:endParaRPr lang="ru-RU" altLang="ru-RU" sz="3200" dirty="0"/>
          </a:p>
          <a:p>
            <a:pPr eaLnBrk="1" hangingPunct="1"/>
            <a:r>
              <a:rPr lang="ru-RU" altLang="ru-RU" sz="2400" dirty="0"/>
              <a:t>После живых вакцин </a:t>
            </a:r>
            <a:br>
              <a:rPr lang="ru-RU" altLang="ru-RU" sz="2400" dirty="0"/>
            </a:br>
            <a:r>
              <a:rPr lang="ru-RU" altLang="ru-RU" sz="2400" dirty="0"/>
              <a:t>– стертая форма инфекции</a:t>
            </a:r>
          </a:p>
          <a:p>
            <a:pPr eaLnBrk="1" hangingPunct="1"/>
            <a:r>
              <a:rPr lang="ru-RU" altLang="ru-RU" sz="2400" dirty="0"/>
              <a:t>После инактивированных вакцин – лихорадка, недомогание</a:t>
            </a:r>
          </a:p>
        </p:txBody>
      </p:sp>
    </p:spTree>
    <p:extLst>
      <p:ext uri="{BB962C8B-B14F-4D97-AF65-F5344CB8AC3E}">
        <p14:creationId xmlns:p14="http://schemas.microsoft.com/office/powerpoint/2010/main" val="28122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Национальный календарь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Определен круг наиболее распространенных инфекционных заболеваний, против которых изобретены вакцины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Необходимо создание среди населения большого количества людей, устойчивых к этим инфекциям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Централизованное регулирование вакцинопрофилактики:</a:t>
            </a:r>
          </a:p>
          <a:p>
            <a:pPr marL="292608" lvl="1" indent="0">
              <a:buNone/>
            </a:pPr>
            <a:r>
              <a:rPr lang="ru-RU" dirty="0"/>
              <a:t>органы здравоохранения разрабатывают графики вакцинации, определяющие сроки и кратность введения вакцин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 нашей стране такой график называется Национальным календарем профилактических прививок</a:t>
            </a:r>
          </a:p>
        </p:txBody>
      </p:sp>
    </p:spTree>
    <p:extLst>
      <p:ext uri="{BB962C8B-B14F-4D97-AF65-F5344CB8AC3E}">
        <p14:creationId xmlns:p14="http://schemas.microsoft.com/office/powerpoint/2010/main" val="185359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32" t="35742" r="7358" b="13867"/>
          <a:stretch/>
        </p:blipFill>
        <p:spPr>
          <a:xfrm>
            <a:off x="582929" y="1845732"/>
            <a:ext cx="11229975" cy="385476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488" y="394975"/>
            <a:ext cx="11341416" cy="145075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Федеральный закон от 17.09.1998 N 157-ФЗ </a:t>
            </a:r>
            <a:br>
              <a:rPr lang="ru-RU" dirty="0"/>
            </a:br>
            <a:r>
              <a:rPr lang="ru-RU" dirty="0"/>
              <a:t>(ред. от 07.03.2018) "Об иммунопрофилактике инфекционных болезней"</a:t>
            </a:r>
          </a:p>
        </p:txBody>
      </p:sp>
    </p:spTree>
    <p:extLst>
      <p:ext uri="{BB962C8B-B14F-4D97-AF65-F5344CB8AC3E}">
        <p14:creationId xmlns:p14="http://schemas.microsoft.com/office/powerpoint/2010/main" val="31215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8038" y="5075238"/>
            <a:ext cx="10113962" cy="8223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календарь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87BD62C-9F88-46C6-86CC-DE8C3FE6B6E2}"/>
              </a:ext>
            </a:extLst>
          </p:cNvPr>
          <p:cNvGrpSpPr/>
          <p:nvPr/>
        </p:nvGrpSpPr>
        <p:grpSpPr>
          <a:xfrm>
            <a:off x="957256" y="0"/>
            <a:ext cx="10706878" cy="6858000"/>
            <a:chOff x="957256" y="0"/>
            <a:chExt cx="10706878" cy="6858000"/>
          </a:xfrm>
        </p:grpSpPr>
        <p:pic>
          <p:nvPicPr>
            <p:cNvPr id="12292" name="Picture 4" descr="D:\Users\User\Downloads\КАЛЕНДАРЬ ПРИВИВОК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" t="6680" r="1980" b="6680"/>
            <a:stretch/>
          </p:blipFill>
          <p:spPr bwMode="auto">
            <a:xfrm>
              <a:off x="957256" y="0"/>
              <a:ext cx="1070687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166981" y="347662"/>
              <a:ext cx="4545922" cy="553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rgbClr val="000000"/>
                  </a:solidFill>
                  <a:latin typeface="NotoSerif"/>
                </a:rPr>
                <a:t>Приказ Минздрав России от 21 марта 2014 г. N 125н </a:t>
              </a:r>
            </a:p>
            <a:p>
              <a:r>
                <a:rPr lang="ru-RU" sz="1000" b="1" dirty="0">
                  <a:solidFill>
                    <a:srgbClr val="000000"/>
                  </a:solidFill>
                  <a:latin typeface="NotoSerif"/>
                </a:rPr>
                <a:t>"Об утверждении национального календаря профилактических прививок </a:t>
              </a:r>
              <a:br>
                <a:rPr lang="ru-RU" sz="1000" b="1" dirty="0">
                  <a:solidFill>
                    <a:srgbClr val="000000"/>
                  </a:solidFill>
                  <a:latin typeface="NotoSerif"/>
                </a:rPr>
              </a:br>
              <a:r>
                <a:rPr lang="ru-RU" sz="1000" b="1" dirty="0">
                  <a:solidFill>
                    <a:srgbClr val="000000"/>
                  </a:solidFill>
                  <a:latin typeface="NotoSerif"/>
                </a:rPr>
                <a:t>и календаря профилактических прививок по эпидемическим показаниям"</a:t>
              </a:r>
              <a:endParaRPr lang="ru-RU" sz="1000" dirty="0">
                <a:solidFill>
                  <a:srgbClr val="000000"/>
                </a:solidFill>
                <a:latin typeface="Noto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32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457200">
              <a:buFont typeface="+mj-lt"/>
              <a:buAutoNum type="arabicPeriod"/>
            </a:pPr>
            <a:r>
              <a:rPr lang="ru-RU" dirty="0"/>
              <a:t>Суть вакцинации или что такое прививка?</a:t>
            </a:r>
          </a:p>
          <a:p>
            <a:pPr marL="457200" indent="457200">
              <a:buFont typeface="+mj-lt"/>
              <a:buAutoNum type="arabicPeriod"/>
            </a:pPr>
            <a:r>
              <a:rPr lang="ru-RU" dirty="0"/>
              <a:t>Классификация вакцин и как сделать правильный выбор</a:t>
            </a:r>
          </a:p>
          <a:p>
            <a:pPr marL="457200" indent="457200">
              <a:buFont typeface="+mj-lt"/>
              <a:buAutoNum type="arabicPeriod"/>
            </a:pPr>
            <a:r>
              <a:rPr lang="ru-RU" dirty="0"/>
              <a:t>Правила вакцинации (сроки годности, условия хранения, тактика введения)</a:t>
            </a:r>
          </a:p>
          <a:p>
            <a:pPr marL="457200" indent="457200">
              <a:buFont typeface="+mj-lt"/>
              <a:buAutoNum type="arabicPeriod"/>
            </a:pPr>
            <a:r>
              <a:rPr lang="ru-RU" dirty="0"/>
              <a:t>Подготовка к вакцинации и действия после введения вакцины</a:t>
            </a:r>
          </a:p>
          <a:p>
            <a:pPr marL="457200" indent="457200">
              <a:buFont typeface="+mj-lt"/>
              <a:buAutoNum type="arabicPeriod"/>
            </a:pPr>
            <a:r>
              <a:rPr lang="ru-RU" dirty="0"/>
              <a:t>Национальный календарь прививок</a:t>
            </a:r>
          </a:p>
          <a:p>
            <a:pPr marL="457200" indent="457200">
              <a:buFont typeface="+mj-lt"/>
              <a:buAutoNum type="arabicPeriod"/>
            </a:pPr>
            <a:r>
              <a:rPr lang="ru-RU" dirty="0"/>
              <a:t>Прививки по </a:t>
            </a:r>
            <a:r>
              <a:rPr lang="ru-RU" dirty="0" err="1"/>
              <a:t>эпид.показаниям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13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0169" t="18267" r="36896" b="17773"/>
          <a:stretch/>
        </p:blipFill>
        <p:spPr>
          <a:xfrm>
            <a:off x="5757863" y="971550"/>
            <a:ext cx="6243637" cy="5229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8"/>
            <a:ext cx="79152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Приказ Минздрав России от 21 марта 2014 г. N 125н </a:t>
            </a:r>
          </a:p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"Об утверждении национального календаря профилактических прививок </a:t>
            </a:r>
            <a:br>
              <a:rPr lang="ru-RU" sz="1600" b="1" dirty="0">
                <a:solidFill>
                  <a:srgbClr val="000000"/>
                </a:solidFill>
                <a:latin typeface="NotoSerif"/>
              </a:rPr>
            </a:br>
            <a:r>
              <a:rPr lang="ru-RU" sz="1600" b="1" dirty="0">
                <a:solidFill>
                  <a:srgbClr val="000000"/>
                </a:solidFill>
                <a:latin typeface="NotoSerif"/>
              </a:rPr>
              <a:t>и календаря профилактических прививок по эпидемическим показаниям"</a:t>
            </a:r>
            <a:endParaRPr lang="ru-RU" sz="1600" dirty="0">
              <a:solidFill>
                <a:srgbClr val="000000"/>
              </a:solidFill>
              <a:latin typeface="NotoSans"/>
            </a:endParaRPr>
          </a:p>
        </p:txBody>
      </p:sp>
    </p:spTree>
    <p:extLst>
      <p:ext uri="{BB962C8B-B14F-4D97-AF65-F5344CB8AC3E}">
        <p14:creationId xmlns:p14="http://schemas.microsoft.com/office/powerpoint/2010/main" val="324107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609601"/>
            <a:ext cx="9144000" cy="942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hlink"/>
                </a:solidFill>
              </a:rPr>
              <a:t>Рекомендации Американской академии педиатрии (календарь прививок США)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125914" y="6583364"/>
            <a:ext cx="6542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sz="1200" i="1"/>
              <a:t>Календарь рекомендованных прививок США для детей от 0 до 6 лет, 2012</a:t>
            </a:r>
            <a:endParaRPr lang="en-US" altLang="ru-RU" sz="1200" i="1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643063"/>
            <a:ext cx="87137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317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8627"/>
            <a:ext cx="1097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USA </a:t>
            </a:r>
            <a:br>
              <a:rPr lang="en-US" dirty="0"/>
            </a:br>
            <a:r>
              <a:rPr lang="en-US" dirty="0"/>
              <a:t>2019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9350" y="511736"/>
            <a:ext cx="278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Экспертная вакцинация взрослых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104" t="20128" r="19781" b="10136"/>
          <a:stretch/>
        </p:blipFill>
        <p:spPr>
          <a:xfrm>
            <a:off x="239349" y="233227"/>
            <a:ext cx="10369151" cy="66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38" t="8789" r="35799" b="6446"/>
          <a:stretch/>
        </p:blipFill>
        <p:spPr>
          <a:xfrm>
            <a:off x="6257924" y="528644"/>
            <a:ext cx="5772151" cy="6200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9152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Приказ Минздрав России от 21 марта 2014 г. N 125н </a:t>
            </a:r>
          </a:p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"Об утверждении национального календаря профилактических прививок </a:t>
            </a:r>
            <a:br>
              <a:rPr lang="ru-RU" sz="1600" b="1" dirty="0">
                <a:solidFill>
                  <a:srgbClr val="000000"/>
                </a:solidFill>
                <a:latin typeface="NotoSerif"/>
              </a:rPr>
            </a:br>
            <a:r>
              <a:rPr lang="ru-RU" sz="1600" b="1" dirty="0">
                <a:solidFill>
                  <a:srgbClr val="000000"/>
                </a:solidFill>
                <a:latin typeface="NotoSerif"/>
              </a:rPr>
              <a:t>и календаря профилактических прививок по эпидемическим показаниям"</a:t>
            </a:r>
            <a:endParaRPr lang="ru-RU" sz="1600" dirty="0">
              <a:solidFill>
                <a:srgbClr val="000000"/>
              </a:solidFill>
              <a:latin typeface="NotoSans"/>
            </a:endParaRPr>
          </a:p>
        </p:txBody>
      </p:sp>
    </p:spTree>
    <p:extLst>
      <p:ext uri="{BB962C8B-B14F-4D97-AF65-F5344CB8AC3E}">
        <p14:creationId xmlns:p14="http://schemas.microsoft.com/office/powerpoint/2010/main" val="372363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78" t="44140" r="36678" b="5079"/>
          <a:stretch/>
        </p:blipFill>
        <p:spPr>
          <a:xfrm>
            <a:off x="271462" y="2586038"/>
            <a:ext cx="5600701" cy="3714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169" t="46094" r="36896" b="33203"/>
          <a:stretch/>
        </p:blipFill>
        <p:spPr>
          <a:xfrm>
            <a:off x="271462" y="1071563"/>
            <a:ext cx="5586412" cy="1514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9152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Приказ Минздрав России от 21 марта 2014 г. N 125н </a:t>
            </a:r>
          </a:p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"Об утверждении национального календаря профилактических прививок </a:t>
            </a:r>
            <a:br>
              <a:rPr lang="ru-RU" sz="1600" b="1" dirty="0">
                <a:solidFill>
                  <a:srgbClr val="000000"/>
                </a:solidFill>
                <a:latin typeface="NotoSerif"/>
              </a:rPr>
            </a:br>
            <a:r>
              <a:rPr lang="ru-RU" sz="1600" b="1" dirty="0">
                <a:solidFill>
                  <a:srgbClr val="000000"/>
                </a:solidFill>
                <a:latin typeface="NotoSerif"/>
              </a:rPr>
              <a:t>и календаря профилактических прививок по эпидемическим показаниям"</a:t>
            </a:r>
            <a:endParaRPr lang="ru-RU" sz="1600" dirty="0">
              <a:solidFill>
                <a:srgbClr val="000000"/>
              </a:solidFill>
              <a:latin typeface="NotoSans"/>
            </a:endParaRPr>
          </a:p>
        </p:txBody>
      </p:sp>
    </p:spTree>
    <p:extLst>
      <p:ext uri="{BB962C8B-B14F-4D97-AF65-F5344CB8AC3E}">
        <p14:creationId xmlns:p14="http://schemas.microsoft.com/office/powerpoint/2010/main" val="303000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59" t="13867" r="36676" b="6445"/>
          <a:stretch/>
        </p:blipFill>
        <p:spPr>
          <a:xfrm>
            <a:off x="6305546" y="928692"/>
            <a:ext cx="5629275" cy="582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9152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Приказ Минздрав России от 21 марта 2014 г. N 125н </a:t>
            </a:r>
          </a:p>
          <a:p>
            <a:r>
              <a:rPr lang="ru-RU" sz="1600" b="1" dirty="0">
                <a:solidFill>
                  <a:srgbClr val="000000"/>
                </a:solidFill>
                <a:latin typeface="NotoSerif"/>
              </a:rPr>
              <a:t>"Об утверждении национального календаря профилактических прививок </a:t>
            </a:r>
            <a:br>
              <a:rPr lang="ru-RU" sz="1600" b="1" dirty="0">
                <a:solidFill>
                  <a:srgbClr val="000000"/>
                </a:solidFill>
                <a:latin typeface="NotoSerif"/>
              </a:rPr>
            </a:br>
            <a:r>
              <a:rPr lang="ru-RU" sz="1600" b="1" dirty="0">
                <a:solidFill>
                  <a:srgbClr val="000000"/>
                </a:solidFill>
                <a:latin typeface="NotoSerif"/>
              </a:rPr>
              <a:t>и календаря профилактических прививок по эпидемическим показаниям"</a:t>
            </a:r>
            <a:endParaRPr lang="ru-RU" sz="1600" dirty="0">
              <a:solidFill>
                <a:srgbClr val="000000"/>
              </a:solidFill>
              <a:latin typeface="Noto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70" y="4800600"/>
            <a:ext cx="595788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Дополнения:</a:t>
            </a:r>
          </a:p>
          <a:p>
            <a:r>
              <a:rPr lang="ru-RU" dirty="0"/>
              <a:t>2016 год – для лиц старше 60 лет, страдающих хроническими заболеваниями легких</a:t>
            </a:r>
          </a:p>
          <a:p>
            <a:r>
              <a:rPr lang="ru-RU" dirty="0"/>
              <a:t>2019 год – для лиц старше трудоспособного возраста, проживающих в организациях социального обслуживания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22119" y="5643563"/>
            <a:ext cx="661983" cy="71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44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89" t="28125" r="10212" b="16797"/>
          <a:stretch/>
        </p:blipFill>
        <p:spPr>
          <a:xfrm>
            <a:off x="336125" y="1885950"/>
            <a:ext cx="11608225" cy="44434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6125" y="286603"/>
            <a:ext cx="11608225" cy="1450757"/>
          </a:xfrm>
        </p:spPr>
        <p:txBody>
          <a:bodyPr>
            <a:noAutofit/>
          </a:bodyPr>
          <a:lstStyle/>
          <a:p>
            <a:r>
              <a:rPr lang="ru-RU" sz="3600" dirty="0"/>
              <a:t>Региональный календарь профилактических прививок Приказ Департамента здравоохранения г. Москва </a:t>
            </a:r>
            <a:br>
              <a:rPr lang="ru-RU" sz="3600" dirty="0"/>
            </a:br>
            <a:r>
              <a:rPr lang="ru-RU" sz="3600" dirty="0"/>
              <a:t>от 04 июля 2014 года № 614</a:t>
            </a:r>
          </a:p>
        </p:txBody>
      </p:sp>
    </p:spTree>
    <p:extLst>
      <p:ext uri="{BB962C8B-B14F-4D97-AF65-F5344CB8AC3E}">
        <p14:creationId xmlns:p14="http://schemas.microsoft.com/office/powerpoint/2010/main" val="140086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61" t="25781" r="42168" b="11914"/>
          <a:stretch/>
        </p:blipFill>
        <p:spPr>
          <a:xfrm>
            <a:off x="4543005" y="1721335"/>
            <a:ext cx="7346737" cy="502920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53971" y="1721335"/>
            <a:ext cx="3435771" cy="13504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81513" y="5550180"/>
            <a:ext cx="2828925" cy="10858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639" t="49609" r="43484" b="29492"/>
          <a:stretch/>
        </p:blipFill>
        <p:spPr>
          <a:xfrm>
            <a:off x="903395" y="297963"/>
            <a:ext cx="6420910" cy="157577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44648" y="0"/>
            <a:ext cx="2828925" cy="10858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453971" y="5715004"/>
            <a:ext cx="2828925" cy="10858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518" y="1792772"/>
            <a:ext cx="2828925" cy="10858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829" y="747404"/>
            <a:ext cx="3569963" cy="10858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0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50" y="286603"/>
            <a:ext cx="11887200" cy="1456472"/>
          </a:xfrm>
        </p:spPr>
        <p:txBody>
          <a:bodyPr>
            <a:noAutofit/>
          </a:bodyPr>
          <a:lstStyle/>
          <a:p>
            <a:r>
              <a:rPr lang="ru-RU" sz="3600" dirty="0"/>
              <a:t>Календарь профилактических прививок по эпидемическим показаниям Приказ Департамента здравоохранения г. Москва от 04 июля 2014 года № 614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2557462"/>
            <a:ext cx="10058400" cy="3311631"/>
          </a:xfrm>
        </p:spPr>
        <p:txBody>
          <a:bodyPr>
            <a:normAutofit/>
          </a:bodyPr>
          <a:lstStyle/>
          <a:p>
            <a:r>
              <a:rPr lang="ru-RU" sz="2400" dirty="0"/>
              <a:t>Вакцинация против ветряной оспы рекомендуется детям, </a:t>
            </a:r>
            <a:br>
              <a:rPr lang="ru-RU" sz="2400" dirty="0"/>
            </a:br>
            <a:r>
              <a:rPr lang="ru-RU" sz="2400" dirty="0"/>
              <a:t>выезжающим на отдых в детские оздоровительные лагеря</a:t>
            </a:r>
          </a:p>
        </p:txBody>
      </p:sp>
    </p:spTree>
    <p:extLst>
      <p:ext uri="{BB962C8B-B14F-4D97-AF65-F5344CB8AC3E}">
        <p14:creationId xmlns:p14="http://schemas.microsoft.com/office/powerpoint/2010/main" val="39217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089526" y="274320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629150" y="381001"/>
            <a:ext cx="2667000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800000"/>
                </a:solidFill>
              </a:rPr>
              <a:t>К 2010 г.</a:t>
            </a:r>
            <a:r>
              <a:rPr lang="ru-RU" altLang="ru-RU" sz="1400" b="1">
                <a:solidFill>
                  <a:srgbClr val="800000"/>
                </a:solidFill>
              </a:rPr>
              <a:t> - </a:t>
            </a:r>
            <a:r>
              <a:rPr lang="ru-RU" altLang="ru-RU" sz="1400">
                <a:solidFill>
                  <a:srgbClr val="800000"/>
                </a:solidFill>
              </a:rPr>
              <a:t>элиминация кори</a:t>
            </a:r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981200" y="220664"/>
            <a:ext cx="2286000" cy="739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0000"/>
                </a:solidFill>
              </a:rPr>
              <a:t>К 2010 г. уменьшение СВК  до </a:t>
            </a:r>
            <a:r>
              <a:rPr lang="en-US" altLang="ru-RU" sz="1400">
                <a:solidFill>
                  <a:srgbClr val="800000"/>
                </a:solidFill>
              </a:rPr>
              <a:t>&lt; </a:t>
            </a:r>
            <a:r>
              <a:rPr lang="ru-RU" altLang="ru-RU" sz="1400">
                <a:solidFill>
                  <a:srgbClr val="800000"/>
                </a:solidFill>
              </a:rPr>
              <a:t>0,01 на 1000 живых новорожденных</a:t>
            </a:r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901825" y="1505589"/>
            <a:ext cx="256857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0000"/>
                </a:solidFill>
              </a:rPr>
              <a:t>Ликвидация полиомиелита</a:t>
            </a:r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905000" y="2282938"/>
            <a:ext cx="24384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0000CC"/>
                </a:solidFill>
              </a:rPr>
              <a:t>Включение в </a:t>
            </a:r>
            <a:r>
              <a:rPr lang="ru-RU" altLang="ru-RU" sz="1400" dirty="0" err="1">
                <a:solidFill>
                  <a:srgbClr val="0000CC"/>
                </a:solidFill>
              </a:rPr>
              <a:t>националь-ный</a:t>
            </a:r>
            <a:r>
              <a:rPr lang="ru-RU" altLang="ru-RU" sz="1400" dirty="0">
                <a:solidFill>
                  <a:srgbClr val="0000CC"/>
                </a:solidFill>
              </a:rPr>
              <a:t>  календарь прививок от ВГА, гриппа, </a:t>
            </a:r>
            <a:r>
              <a:rPr lang="ru-RU" altLang="ru-RU" sz="1400" dirty="0" err="1">
                <a:solidFill>
                  <a:srgbClr val="0000CC"/>
                </a:solidFill>
              </a:rPr>
              <a:t>гемофиль</a:t>
            </a:r>
            <a:r>
              <a:rPr lang="ru-RU" altLang="ru-RU" sz="1400" dirty="0">
                <a:solidFill>
                  <a:srgbClr val="0000CC"/>
                </a:solidFill>
              </a:rPr>
              <a:t>-ной, менингококковой  инфекции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96200" y="1"/>
            <a:ext cx="2971800" cy="95410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800000"/>
                </a:solidFill>
              </a:rPr>
              <a:t>К 2010 г. снижение заболеваемости дифтерией, паротитом  и коклюшем  до 0,1 на 100 тыс. населения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80326" y="1186769"/>
            <a:ext cx="2571750" cy="527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800000"/>
                </a:solidFill>
              </a:rPr>
              <a:t>К 2010 г. - элиминация столбняка новорожденных</a:t>
            </a:r>
            <a:endParaRPr lang="ru-RU" altLang="ru-RU" sz="1400" dirty="0">
              <a:solidFill>
                <a:schemeClr val="bg2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01825" y="4189413"/>
            <a:ext cx="2381250" cy="71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2"/>
                </a:solidFill>
              </a:rPr>
              <a:t>Нет вакцины от малярии</a:t>
            </a:r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696200" y="1790700"/>
            <a:ext cx="2971800" cy="7386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CC"/>
                </a:solidFill>
              </a:rPr>
              <a:t>Внедрение   вакцин с меньшей реактогенностью  (ацеллюлярная вакцина от коклюша)</a:t>
            </a:r>
            <a:endParaRPr lang="ru-RU" altLang="ru-RU" sz="2000">
              <a:solidFill>
                <a:srgbClr val="0000CC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 flipV="1">
            <a:off x="7734300" y="2777333"/>
            <a:ext cx="2933700" cy="527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0000CC"/>
                </a:solidFill>
              </a:rPr>
              <a:t>Внедрение поливалентных вакцин (три- и </a:t>
            </a:r>
            <a:r>
              <a:rPr lang="ru-RU" altLang="ru-RU" sz="1400" dirty="0" err="1">
                <a:solidFill>
                  <a:srgbClr val="0000CC"/>
                </a:solidFill>
              </a:rPr>
              <a:t>тетравакцин</a:t>
            </a:r>
            <a:r>
              <a:rPr lang="ru-RU" altLang="ru-RU" sz="1400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94300" y="4652963"/>
            <a:ext cx="1981200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bg2"/>
                </a:solidFill>
              </a:rPr>
              <a:t>Нет вакцины от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 ВИЧ-</a:t>
            </a:r>
            <a:r>
              <a:rPr lang="ru-RU" altLang="ru-RU" sz="2000" dirty="0">
                <a:solidFill>
                  <a:schemeClr val="bg2"/>
                </a:solidFill>
              </a:rPr>
              <a:t>инфекции</a:t>
            </a:r>
            <a:endParaRPr lang="ru-RU" altLang="ru-RU" sz="20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96200" y="3573464"/>
            <a:ext cx="2971800" cy="739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CC"/>
                </a:solidFill>
              </a:rPr>
              <a:t>Создание вакцин от респираторных вирусных и кишечных инфекций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578726" y="4664049"/>
            <a:ext cx="2982912" cy="71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bg2"/>
                </a:solidFill>
              </a:rPr>
              <a:t>Нет вакцины от вирусного гепатита С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5181600" y="2209800"/>
            <a:ext cx="1828800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Что завтра</a:t>
            </a:r>
            <a:r>
              <a:rPr lang="en-US" altLang="ru-RU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577557" y="1064243"/>
            <a:ext cx="1091404" cy="114079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096000" y="990600"/>
            <a:ext cx="0" cy="11430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6456364" y="990600"/>
            <a:ext cx="1239837" cy="1214438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6816726" y="1752600"/>
            <a:ext cx="650875" cy="5969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086601" y="2819401"/>
            <a:ext cx="593725" cy="1047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6743700" y="3284538"/>
            <a:ext cx="865188" cy="792162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6456364" y="3429000"/>
            <a:ext cx="935037" cy="9906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 flipV="1">
            <a:off x="7010400" y="2420938"/>
            <a:ext cx="598488" cy="93662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8" name="Line 27"/>
          <p:cNvSpPr>
            <a:spLocks noChangeShapeType="1"/>
          </p:cNvSpPr>
          <p:nvPr/>
        </p:nvSpPr>
        <p:spPr bwMode="auto">
          <a:xfrm flipH="1">
            <a:off x="6096000" y="3500438"/>
            <a:ext cx="0" cy="99536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19" name="Line 28"/>
          <p:cNvSpPr>
            <a:spLocks noChangeShapeType="1"/>
          </p:cNvSpPr>
          <p:nvPr/>
        </p:nvSpPr>
        <p:spPr bwMode="auto">
          <a:xfrm flipH="1">
            <a:off x="4495800" y="3429000"/>
            <a:ext cx="914400" cy="9906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20" name="Line 29"/>
          <p:cNvSpPr>
            <a:spLocks noChangeShapeType="1"/>
          </p:cNvSpPr>
          <p:nvPr/>
        </p:nvSpPr>
        <p:spPr bwMode="auto">
          <a:xfrm>
            <a:off x="4495800" y="2209800"/>
            <a:ext cx="762000" cy="3048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21" name="Line 34"/>
          <p:cNvSpPr>
            <a:spLocks noChangeShapeType="1"/>
          </p:cNvSpPr>
          <p:nvPr/>
        </p:nvSpPr>
        <p:spPr bwMode="auto">
          <a:xfrm>
            <a:off x="4571999" y="1752600"/>
            <a:ext cx="925513" cy="530338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5026025"/>
            <a:ext cx="5040313" cy="1341438"/>
          </a:xfrm>
        </p:spPr>
        <p:txBody>
          <a:bodyPr/>
          <a:lstStyle/>
          <a:p>
            <a:r>
              <a:rPr lang="ru-RU" dirty="0"/>
              <a:t>Воспоминания </a:t>
            </a:r>
            <a:br>
              <a:rPr lang="ru-RU" dirty="0"/>
            </a:br>
            <a:r>
              <a:rPr lang="ru-RU" dirty="0"/>
              <a:t>из 2008 года</a:t>
            </a:r>
          </a:p>
        </p:txBody>
      </p:sp>
    </p:spTree>
    <p:extLst>
      <p:ext uri="{BB962C8B-B14F-4D97-AF65-F5344CB8AC3E}">
        <p14:creationId xmlns:p14="http://schemas.microsoft.com/office/powerpoint/2010/main" val="133177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25526" cy="1450757"/>
          </a:xfrm>
        </p:spPr>
        <p:txBody>
          <a:bodyPr>
            <a:normAutofit fontScale="90000"/>
          </a:bodyPr>
          <a:lstStyle/>
          <a:p>
            <a:pPr algn="r"/>
            <a:r>
              <a:rPr lang="ru-RU" sz="5333" dirty="0"/>
              <a:t>Суть вакцинации – </a:t>
            </a:r>
            <a:br>
              <a:rPr lang="ru-RU" sz="5333" dirty="0"/>
            </a:br>
            <a:r>
              <a:rPr lang="ru-RU" sz="5333" dirty="0"/>
              <a:t>безопасное формирование иммунитета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1505684"/>
              </p:ext>
            </p:extLst>
          </p:nvPr>
        </p:nvGraphicFramePr>
        <p:xfrm>
          <a:off x="100169" y="1970468"/>
          <a:ext cx="5502141" cy="385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84607308"/>
              </p:ext>
            </p:extLst>
          </p:nvPr>
        </p:nvGraphicFramePr>
        <p:xfrm>
          <a:off x="6259132" y="1970469"/>
          <a:ext cx="5241701" cy="385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59132" y="4853268"/>
            <a:ext cx="5711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spcAft>
                <a:spcPts val="0"/>
              </a:spcAft>
              <a:defRPr/>
            </a:pPr>
            <a:r>
              <a:rPr lang="ru-RU" altLang="ru-RU" sz="2400" dirty="0"/>
              <a:t>Полученные антитела при столкновении с настоящим возбудителем болезни сразу связывают его и заболевание </a:t>
            </a:r>
            <a:br>
              <a:rPr lang="ru-RU" altLang="ru-RU" sz="2400" dirty="0"/>
            </a:br>
            <a:r>
              <a:rPr lang="ru-RU" altLang="ru-RU" sz="2400" dirty="0"/>
              <a:t>не возникает</a:t>
            </a:r>
          </a:p>
        </p:txBody>
      </p:sp>
    </p:spTree>
    <p:extLst>
      <p:ext uri="{BB962C8B-B14F-4D97-AF65-F5344CB8AC3E}">
        <p14:creationId xmlns:p14="http://schemas.microsoft.com/office/powerpoint/2010/main" val="1640587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будущее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Вакцинация против </a:t>
            </a:r>
            <a:r>
              <a:rPr lang="ru-RU" dirty="0" err="1"/>
              <a:t>ротавирусной</a:t>
            </a:r>
            <a:r>
              <a:rPr lang="ru-RU" dirty="0"/>
              <a:t> инфекции</a:t>
            </a:r>
          </a:p>
          <a:p>
            <a:r>
              <a:rPr lang="ru-RU" dirty="0"/>
              <a:t>Вакцинация против ВПЧ (</a:t>
            </a:r>
            <a:r>
              <a:rPr lang="ru-RU" dirty="0" err="1"/>
              <a:t>гендернейтральная</a:t>
            </a:r>
            <a:r>
              <a:rPr lang="ru-RU" dirty="0"/>
              <a:t>)</a:t>
            </a:r>
          </a:p>
          <a:p>
            <a:r>
              <a:rPr lang="ru-RU" dirty="0"/>
              <a:t>Сертификация на территории РФ вакцины против менингококка группы В</a:t>
            </a:r>
          </a:p>
          <a:p>
            <a:endParaRPr lang="ru-RU" dirty="0"/>
          </a:p>
          <a:p>
            <a:r>
              <a:rPr lang="ru-RU" dirty="0"/>
              <a:t>Адекватная вакцинация взрослых – программы по вакцинации против гепатита В, против пневмококковой инфекции, против ВПЧ</a:t>
            </a:r>
          </a:p>
          <a:p>
            <a:endParaRPr lang="ru-RU" dirty="0"/>
          </a:p>
          <a:p>
            <a:r>
              <a:rPr lang="ru-RU" dirty="0"/>
              <a:t>Внедрение вакцинации беременных для защиты новорожденных от коклюша, столбняка и гриппа</a:t>
            </a:r>
          </a:p>
        </p:txBody>
      </p:sp>
    </p:spTree>
    <p:extLst>
      <p:ext uri="{BB962C8B-B14F-4D97-AF65-F5344CB8AC3E}">
        <p14:creationId xmlns:p14="http://schemas.microsoft.com/office/powerpoint/2010/main" val="317949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0" y="511736"/>
            <a:ext cx="1097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5333" dirty="0"/>
              <a:t>Некоторые заболевания почти исчезли Зачем продолжать вакцинацию?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3341" y="2377113"/>
            <a:ext cx="4249519" cy="2889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Вакцины – </a:t>
            </a:r>
          </a:p>
          <a:p>
            <a:pPr marL="0" indent="0">
              <a:buNone/>
            </a:pPr>
            <a:r>
              <a:rPr lang="ru-RU" sz="3600" dirty="0"/>
              <a:t>жертвы </a:t>
            </a:r>
          </a:p>
          <a:p>
            <a:pPr marL="0" indent="0">
              <a:buNone/>
            </a:pPr>
            <a:r>
              <a:rPr lang="ru-RU" sz="3600" dirty="0"/>
              <a:t>собственной </a:t>
            </a:r>
          </a:p>
          <a:p>
            <a:pPr marL="0" indent="0">
              <a:buNone/>
            </a:pPr>
            <a:r>
              <a:rPr lang="ru-RU" sz="3600" dirty="0"/>
              <a:t>эффективности!</a:t>
            </a: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60" y="1860798"/>
            <a:ext cx="6912380" cy="39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3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81200" y="630238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Антитела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682580" y="1773238"/>
            <a:ext cx="8251065" cy="4567753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Особые белки, способные связывать антиген – чужеродный материал</a:t>
            </a:r>
          </a:p>
          <a:p>
            <a:r>
              <a:rPr lang="ru-RU" altLang="ru-RU" sz="2800" dirty="0"/>
              <a:t>Связывание происходит по принципу строгого соответствия (как ключ к замку)</a:t>
            </a:r>
          </a:p>
          <a:p>
            <a:r>
              <a:rPr lang="ru-RU" altLang="ru-RU" sz="2800" dirty="0"/>
              <a:t>Вырабатываются В-клетками</a:t>
            </a:r>
          </a:p>
        </p:txBody>
      </p:sp>
      <p:pic>
        <p:nvPicPr>
          <p:cNvPr id="21508" name="Рисунок 3" descr="Строение-Ig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9" y="3105151"/>
            <a:ext cx="41338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7915" y="6211888"/>
            <a:ext cx="630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из книги «Иммунология»,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А.Ройт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соавт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М:Мир, 2000</a:t>
            </a:r>
          </a:p>
        </p:txBody>
      </p:sp>
    </p:spTree>
    <p:extLst>
      <p:ext uri="{BB962C8B-B14F-4D97-AF65-F5344CB8AC3E}">
        <p14:creationId xmlns:p14="http://schemas.microsoft.com/office/powerpoint/2010/main" val="36551645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10377011" y="240848"/>
            <a:ext cx="1557338" cy="1604886"/>
            <a:chOff x="4923653" y="2382475"/>
            <a:chExt cx="3179349" cy="3058047"/>
          </a:xfrm>
        </p:grpSpPr>
        <p:pic>
          <p:nvPicPr>
            <p:cNvPr id="22536" name="Рисунок 4" descr="Ig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10779">
              <a:off x="5063353" y="3437159"/>
              <a:ext cx="1295400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Рисунок 5" descr="Ig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17429">
              <a:off x="6067086" y="3865722"/>
              <a:ext cx="1295400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Рисунок 6" descr="Ig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04882">
              <a:off x="6667902" y="3323502"/>
              <a:ext cx="1295400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Рисунок 7" descr="Ig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19428">
              <a:off x="5268069" y="2420223"/>
              <a:ext cx="1295400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Рисунок 6" descr="Ig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0687">
              <a:off x="6353999" y="2382475"/>
              <a:ext cx="1295400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1" name="Рисунок 8" descr="I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2924175"/>
            <a:ext cx="1295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9" descr="I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918">
            <a:off x="4831080" y="4768314"/>
            <a:ext cx="1295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0" descr="I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143125"/>
            <a:ext cx="1295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Эффект антител</a:t>
            </a:r>
          </a:p>
        </p:txBody>
      </p:sp>
      <p:sp>
        <p:nvSpPr>
          <p:cNvPr id="22535" name="Содержимое 2"/>
          <p:cNvSpPr>
            <a:spLocks noGrp="1"/>
          </p:cNvSpPr>
          <p:nvPr>
            <p:ph sz="half" idx="1"/>
          </p:nvPr>
        </p:nvSpPr>
        <p:spPr>
          <a:xfrm>
            <a:off x="642938" y="1845734"/>
            <a:ext cx="5392101" cy="4023360"/>
          </a:xfrm>
          <a:solidFill>
            <a:srgbClr val="FFFFFF">
              <a:alpha val="50195"/>
            </a:srgbClr>
          </a:solidFill>
        </p:spPr>
        <p:txBody>
          <a:bodyPr>
            <a:normAutofit/>
          </a:bodyPr>
          <a:lstStyle/>
          <a:p>
            <a:r>
              <a:rPr lang="ru-RU" altLang="ru-RU" sz="2800" dirty="0"/>
              <a:t>В большинстве случаев антитела способствуют устранению внедрившегося агента</a:t>
            </a:r>
          </a:p>
          <a:p>
            <a:r>
              <a:rPr lang="ru-RU" altLang="ru-RU" sz="2800" dirty="0"/>
              <a:t>Могут сохраняться в организме длительное время (пожизненно) обеспечивая защиту от повторного заражения</a:t>
            </a:r>
          </a:p>
          <a:p>
            <a:r>
              <a:rPr lang="ru-RU" altLang="ru-RU" sz="2800" dirty="0"/>
              <a:t>Могут исчезать через какое-то время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После вакцинации против гепатита А двумя дозами – пожизненный иммунитет</a:t>
            </a:r>
          </a:p>
          <a:p>
            <a:r>
              <a:rPr lang="ru-RU" sz="2400" dirty="0"/>
              <a:t>После вакцинации против столбняка и дифтерии – на 5-10 лет</a:t>
            </a:r>
          </a:p>
          <a:p>
            <a:r>
              <a:rPr lang="ru-RU" sz="2400" dirty="0"/>
              <a:t>После перенесенного коклюша – иммунитет нестойкий</a:t>
            </a:r>
          </a:p>
          <a:p>
            <a:r>
              <a:rPr lang="ru-RU" sz="2400" dirty="0"/>
              <a:t>После перенесенной кори – стойкий иммунитет</a:t>
            </a:r>
          </a:p>
        </p:txBody>
      </p:sp>
    </p:spTree>
    <p:extLst>
      <p:ext uri="{BB962C8B-B14F-4D97-AF65-F5344CB8AC3E}">
        <p14:creationId xmlns:p14="http://schemas.microsoft.com/office/powerpoint/2010/main" val="36306504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Иммунитет: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altLang="ru-RU" sz="2400" dirty="0"/>
              <a:t>Врожденный (видовой) и приобретенный</a:t>
            </a:r>
          </a:p>
          <a:p>
            <a:r>
              <a:rPr lang="ru-RU" altLang="ru-RU" sz="2400" dirty="0"/>
              <a:t>Пассивный и активный</a:t>
            </a:r>
          </a:p>
          <a:p>
            <a:r>
              <a:rPr lang="ru-RU" altLang="ru-RU" sz="2400" dirty="0"/>
              <a:t>Естественный и искусственный</a:t>
            </a:r>
          </a:p>
          <a:p>
            <a:r>
              <a:rPr lang="ru-RU" altLang="ru-RU" sz="2400" dirty="0"/>
              <a:t>Стерильный и нестерильный</a:t>
            </a:r>
          </a:p>
          <a:p>
            <a:r>
              <a:rPr lang="ru-RU" altLang="ru-RU" sz="2400" dirty="0"/>
              <a:t>Клеточный и гуморальный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/>
              <a:t>Вакцинация – создание приобретенного </a:t>
            </a:r>
            <a:br>
              <a:rPr lang="ru-RU" sz="3200" dirty="0"/>
            </a:br>
            <a:r>
              <a:rPr lang="ru-RU" sz="3200" dirty="0"/>
              <a:t>активного </a:t>
            </a:r>
            <a:br>
              <a:rPr lang="ru-RU" sz="3200" dirty="0"/>
            </a:br>
            <a:r>
              <a:rPr lang="ru-RU" sz="3200" dirty="0"/>
              <a:t>искусственного стерильного </a:t>
            </a:r>
            <a:br>
              <a:rPr lang="ru-RU" sz="3200" dirty="0"/>
            </a:br>
            <a:r>
              <a:rPr lang="ru-RU" sz="3200" dirty="0"/>
              <a:t>гуморального </a:t>
            </a:r>
            <a:br>
              <a:rPr lang="ru-RU" sz="3200" dirty="0"/>
            </a:br>
            <a:r>
              <a:rPr lang="ru-RU" sz="3200" dirty="0"/>
              <a:t>иммунитета</a:t>
            </a:r>
          </a:p>
        </p:txBody>
      </p:sp>
    </p:spTree>
    <p:extLst>
      <p:ext uri="{BB962C8B-B14F-4D97-AF65-F5344CB8AC3E}">
        <p14:creationId xmlns:p14="http://schemas.microsoft.com/office/powerpoint/2010/main" val="303586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26" y="5715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Диагностическое значение АТ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1844675"/>
            <a:ext cx="8229600" cy="4281488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Диагностика многих заболеваний основывается на определении антител  к возбудителю</a:t>
            </a:r>
          </a:p>
          <a:p>
            <a:endParaRPr lang="ru-RU" altLang="ru-RU" sz="2800" dirty="0"/>
          </a:p>
          <a:p>
            <a:r>
              <a:rPr lang="ru-RU" altLang="ru-RU" sz="2800" dirty="0"/>
              <a:t>Наличие антител не всегда обозначает наличие возбудителя в организме</a:t>
            </a:r>
          </a:p>
          <a:p>
            <a:pPr lvl="1"/>
            <a:r>
              <a:rPr lang="ru-RU" altLang="ru-RU" sz="2800" dirty="0"/>
              <a:t>Антитела часто сохраняются и при выздоровлении</a:t>
            </a:r>
          </a:p>
        </p:txBody>
      </p:sp>
    </p:spTree>
    <p:extLst>
      <p:ext uri="{BB962C8B-B14F-4D97-AF65-F5344CB8AC3E}">
        <p14:creationId xmlns:p14="http://schemas.microsoft.com/office/powerpoint/2010/main" val="25760909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5333" dirty="0"/>
              <a:t>Тонкости</a:t>
            </a:r>
            <a:r>
              <a:rPr lang="ru-RU" dirty="0"/>
              <a:t> иммунного ответа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1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169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1"/>
          <a:stretch/>
        </p:blipFill>
        <p:spPr>
          <a:xfrm>
            <a:off x="141773" y="1390293"/>
            <a:ext cx="6722313" cy="4579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5333" dirty="0"/>
              <a:t>Иммунный ответ </a:t>
            </a:r>
            <a:br>
              <a:rPr lang="ru-RU" sz="5333" dirty="0"/>
            </a:br>
            <a:r>
              <a:rPr lang="ru-RU" sz="5333" dirty="0"/>
              <a:t>при Т-зависимом АГ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1957" y="5884250"/>
            <a:ext cx="624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Рисунки: </a:t>
            </a:r>
            <a:r>
              <a:rPr lang="ru-RU" sz="1600" dirty="0">
                <a:hlinkClick r:id="rId4"/>
              </a:rPr>
              <a:t>https://www.rmj.ru/articles/pediatriya/Novye_vozmoghnosti_vakcinoprofilaktiki_meningokokkovoy_infekcii_u_detey/#ixzz5fjMH7yIR</a:t>
            </a:r>
            <a:endParaRPr lang="ru-RU" sz="1600" dirty="0"/>
          </a:p>
        </p:txBody>
      </p:sp>
      <p:sp>
        <p:nvSpPr>
          <p:cNvPr id="6" name="AutoShape 2" descr="https://www.rmj.ru/data/articles/Image/t23/n3/183-1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8" name="AutoShape 4" descr="https://www.rmj.ru/data/articles/Image/t23/n3/183-1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9"/>
          <a:stretch/>
        </p:blipFill>
        <p:spPr>
          <a:xfrm>
            <a:off x="6864086" y="2897503"/>
            <a:ext cx="4912044" cy="30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093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</TotalTime>
  <Words>928</Words>
  <Application>Microsoft Office PowerPoint</Application>
  <PresentationFormat>Широкоэкранный</PresentationFormat>
  <Paragraphs>184</Paragraphs>
  <Slides>31</Slides>
  <Notes>3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Exo2Light</vt:lpstr>
      <vt:lpstr>NotoSans</vt:lpstr>
      <vt:lpstr>NotoSerif</vt:lpstr>
      <vt:lpstr>Times New Roman</vt:lpstr>
      <vt:lpstr>Wingdings</vt:lpstr>
      <vt:lpstr>Ретро</vt:lpstr>
      <vt:lpstr>Календарь прививок Особенности национальной вакцинации</vt:lpstr>
      <vt:lpstr>План</vt:lpstr>
      <vt:lpstr>Суть вакцинации –  безопасное формирование иммунитета</vt:lpstr>
      <vt:lpstr>Антитела</vt:lpstr>
      <vt:lpstr>Эффект антител</vt:lpstr>
      <vt:lpstr>Иммунитет:</vt:lpstr>
      <vt:lpstr>Диагностическое значение АТ</vt:lpstr>
      <vt:lpstr>Тонкости иммунного ответа</vt:lpstr>
      <vt:lpstr>Иммунный ответ  при Т-зависимом АГ</vt:lpstr>
      <vt:lpstr>Иммунный ответ  при Т-независимом АГ</vt:lpstr>
      <vt:lpstr>Классификация вакцин</vt:lpstr>
      <vt:lpstr>Живые и «мертвые»</vt:lpstr>
      <vt:lpstr>Как сделать выбор?</vt:lpstr>
      <vt:lpstr>Безопасность и эффективность вакцинации  это не только вакцина</vt:lpstr>
      <vt:lpstr>До и после вакцинации</vt:lpstr>
      <vt:lpstr>Поствакцинальные реакции</vt:lpstr>
      <vt:lpstr>Национальный календарь</vt:lpstr>
      <vt:lpstr> Федеральный закон от 17.09.1998 N 157-ФЗ  (ред. от 07.03.2018) "Об иммунопрофилактике инфекционных болезней"</vt:lpstr>
      <vt:lpstr>календарь</vt:lpstr>
      <vt:lpstr>Презентация PowerPoint</vt:lpstr>
      <vt:lpstr>Рекомендации Американской академии педиатрии (календарь прививок США)</vt:lpstr>
      <vt:lpstr>USA  2019</vt:lpstr>
      <vt:lpstr>Презентация PowerPoint</vt:lpstr>
      <vt:lpstr>Презентация PowerPoint</vt:lpstr>
      <vt:lpstr>Презентация PowerPoint</vt:lpstr>
      <vt:lpstr>Региональный календарь профилактических прививок Приказ Департамента здравоохранения г. Москва  от 04 июля 2014 года № 614</vt:lpstr>
      <vt:lpstr>Презентация PowerPoint</vt:lpstr>
      <vt:lpstr>Календарь профилактических прививок по эпидемическим показаниям Приказ Департамента здравоохранения г. Москва от 04 июля 2014 года № 614</vt:lpstr>
      <vt:lpstr>Воспоминания  из 2008 года</vt:lpstr>
      <vt:lpstr>Задачи на будущее</vt:lpstr>
      <vt:lpstr>Некоторые заболевания почти исчезли Зачем продолжать вакцинацию?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прививок Особенности национальной вакцинации</dc:title>
  <dc:creator>Степанова</dc:creator>
  <cp:lastModifiedBy>Максим Рыбников</cp:lastModifiedBy>
  <cp:revision>24</cp:revision>
  <dcterms:created xsi:type="dcterms:W3CDTF">2019-04-02T16:18:12Z</dcterms:created>
  <dcterms:modified xsi:type="dcterms:W3CDTF">2019-04-08T02:43:06Z</dcterms:modified>
</cp:coreProperties>
</file>